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7" r:id="rId2"/>
    <p:sldId id="258" r:id="rId3"/>
    <p:sldId id="259" r:id="rId4"/>
    <p:sldId id="261" r:id="rId5"/>
    <p:sldId id="263" r:id="rId6"/>
    <p:sldId id="265" r:id="rId7"/>
    <p:sldId id="264" r:id="rId8"/>
    <p:sldId id="267" r:id="rId9"/>
    <p:sldId id="268" r:id="rId10"/>
    <p:sldId id="266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7F40"/>
    <a:srgbClr val="2A8553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A0F1BD-F393-443F-AB2D-0BA017113D53}" v="486" dt="2024-01-06T12:49:28.418"/>
    <p1510:client id="{6CB15153-D0F0-4E1C-AF8D-5DA19921160C}" v="6" dt="2024-01-07T13:37:04.246"/>
    <p1510:client id="{7B919D1C-2D2E-420F-BC55-9DAA78820714}" v="83" dt="2024-01-07T11:04:23.817"/>
    <p1510:client id="{8A09B6F7-18BC-4E3A-930C-F77060D8F4DF}" v="279" dt="2024-01-06T17:19:04.751"/>
    <p1510:client id="{B209E926-F225-43AF-B6E4-1C1C2602C90B}" v="942" dt="2024-01-06T12:10:29.317"/>
    <p1510:client id="{D89CCAD3-F76C-43F9-B034-1A5EA2F1B64B}" v="2161" dt="2024-01-05T21:53:47.6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71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149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597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871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120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037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949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313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702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755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502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44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maddalenalatini94@gmail.co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5" descr="Immagine che contiene aria aperta, erba, cielo, acqua&#10;&#10;Descrizione generata automaticamente">
            <a:extLst>
              <a:ext uri="{FF2B5EF4-FFF2-40B4-BE49-F238E27FC236}">
                <a16:creationId xmlns:a16="http://schemas.microsoft.com/office/drawing/2014/main" id="{A213F498-AED1-F19D-8973-35872809B6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60" r="-116" b="8596"/>
          <a:stretch/>
        </p:blipFill>
        <p:spPr>
          <a:xfrm>
            <a:off x="20" y="1"/>
            <a:ext cx="12234255" cy="6940029"/>
          </a:xfrm>
          <a:prstGeom prst="rect">
            <a:avLst/>
          </a:prstGeom>
        </p:spPr>
      </p:pic>
      <p:pic>
        <p:nvPicPr>
          <p:cNvPr id="21" name="Immagine 20" descr="Immagine che contiene testo, Carattere, calligrafia, linea&#10;&#10;Descrizione generata automaticamente">
            <a:extLst>
              <a:ext uri="{FF2B5EF4-FFF2-40B4-BE49-F238E27FC236}">
                <a16:creationId xmlns:a16="http://schemas.microsoft.com/office/drawing/2014/main" id="{9D58B7FC-30CC-D76B-2B64-123C3AF0F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863" y="4296833"/>
            <a:ext cx="6010275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00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6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18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Segnaposto contenuto 9" descr="Immagine che contiene agricoltura, piantagione, raccolto/taglio, Coltivazione redditizia&#10;&#10;Descrizione generata automaticamente">
            <a:extLst>
              <a:ext uri="{FF2B5EF4-FFF2-40B4-BE49-F238E27FC236}">
                <a16:creationId xmlns:a16="http://schemas.microsoft.com/office/drawing/2014/main" id="{F04A0809-DE4F-DC2E-0E13-30A0B57014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l="33838" r="31495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pic>
        <p:nvPicPr>
          <p:cNvPr id="12" name="Immagine 11" descr="Immagine che contiene testo, Carattere, calligrafia, linea&#10;&#10;Descrizione generata automaticamente">
            <a:extLst>
              <a:ext uri="{FF2B5EF4-FFF2-40B4-BE49-F238E27FC236}">
                <a16:creationId xmlns:a16="http://schemas.microsoft.com/office/drawing/2014/main" id="{EA11C1BA-5549-46C9-8BC4-99CAF2680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588" y="1144058"/>
            <a:ext cx="5838825" cy="1533525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E31A28A-C01B-ABEC-7D7F-D1FE65B7E226}"/>
              </a:ext>
            </a:extLst>
          </p:cNvPr>
          <p:cNvSpPr txBox="1"/>
          <p:nvPr/>
        </p:nvSpPr>
        <p:spPr>
          <a:xfrm>
            <a:off x="2457450" y="3057525"/>
            <a:ext cx="727710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entury Gothic"/>
                <a:ea typeface="Arial"/>
                <a:cs typeface="Arial"/>
              </a:rPr>
              <a:t>IL VOSTRO PARTNER</a:t>
            </a:r>
            <a:r>
              <a:rPr lang="it-IT" sz="3200" i="0" u="none" strike="noStrike" baseline="0" dirty="0">
                <a:solidFill>
                  <a:schemeClr val="bg1"/>
                </a:solidFill>
                <a:latin typeface="Century Gothic"/>
                <a:ea typeface="Arial"/>
                <a:cs typeface="Arial"/>
              </a:rPr>
              <a:t> PER ESPORTARE PRODOTTI ALIMENTARI</a:t>
            </a:r>
            <a:endParaRPr lang="it-IT" sz="3200" dirty="0">
              <a:solidFill>
                <a:schemeClr val="bg1"/>
              </a:solidFill>
              <a:latin typeface="Century Gothic"/>
              <a:ea typeface="Arial"/>
              <a:cs typeface="Arial"/>
            </a:endParaRPr>
          </a:p>
          <a:p>
            <a:pPr algn="ctr"/>
            <a:r>
              <a:rPr lang="it-IT" sz="3200" i="0" u="none" strike="noStrike" baseline="0" dirty="0">
                <a:solidFill>
                  <a:schemeClr val="bg1"/>
                </a:solidFill>
                <a:latin typeface="Century Gothic"/>
                <a:ea typeface="Arial"/>
                <a:cs typeface="Arial"/>
              </a:rPr>
              <a:t>NEL </a:t>
            </a:r>
            <a:r>
              <a:rPr lang="it-IT" sz="3200" dirty="0">
                <a:solidFill>
                  <a:schemeClr val="bg1"/>
                </a:solidFill>
                <a:latin typeface="Century Gothic"/>
                <a:ea typeface="Arial"/>
                <a:cs typeface="Arial"/>
              </a:rPr>
              <a:t>MONDO</a:t>
            </a:r>
            <a:endParaRPr lang="it-IT" sz="320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CB928FB-ADC1-6FA7-530D-48EF44B08742}"/>
              </a:ext>
            </a:extLst>
          </p:cNvPr>
          <p:cNvSpPr txBox="1"/>
          <p:nvPr/>
        </p:nvSpPr>
        <p:spPr>
          <a:xfrm>
            <a:off x="5000625" y="4755696"/>
            <a:ext cx="219075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900" dirty="0">
                <a:solidFill>
                  <a:srgbClr val="FFFFFF"/>
                </a:solidFill>
                <a:latin typeface="Century Gothic"/>
                <a:ea typeface="Calibri"/>
                <a:cs typeface="Calibri"/>
              </a:rPr>
              <a:t>Email: happyfooditalysrl@gmail.com​</a:t>
            </a:r>
            <a:endParaRPr lang="it-IT" sz="900">
              <a:latin typeface="Century Gothic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034BCF4-A69A-23C9-553F-E78C9B634D60}"/>
              </a:ext>
            </a:extLst>
          </p:cNvPr>
          <p:cNvSpPr txBox="1"/>
          <p:nvPr/>
        </p:nvSpPr>
        <p:spPr>
          <a:xfrm>
            <a:off x="4875585" y="5788719"/>
            <a:ext cx="2449141" cy="530587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900" dirty="0">
                <a:solidFill>
                  <a:schemeClr val="bg1"/>
                </a:solidFill>
                <a:latin typeface="Century Gothic"/>
              </a:rPr>
              <a:t>Presentation by Maddalena Latini</a:t>
            </a:r>
            <a:endParaRPr lang="it-IT" sz="900">
              <a:solidFill>
                <a:schemeClr val="bg1"/>
              </a:solidFill>
              <a:latin typeface="Century Gothic"/>
              <a:ea typeface="Calibri" panose="020F0502020204030204"/>
              <a:cs typeface="Calibri" panose="020F0502020204030204"/>
            </a:endParaRPr>
          </a:p>
          <a:p>
            <a:pPr algn="ctr">
              <a:spcAft>
                <a:spcPts val="600"/>
              </a:spcAft>
            </a:pPr>
            <a:r>
              <a:rPr lang="en-US" sz="900" dirty="0">
                <a:solidFill>
                  <a:schemeClr val="bg1"/>
                </a:solidFill>
                <a:latin typeface="Century Gothic"/>
              </a:rPr>
              <a:t>Graphic Designer  for Digital Marketing </a:t>
            </a:r>
            <a:endParaRPr lang="en-US" sz="900">
              <a:solidFill>
                <a:schemeClr val="bg1"/>
              </a:solidFill>
              <a:latin typeface="Century Gothic"/>
              <a:ea typeface="Calibri" panose="020F0502020204030204"/>
              <a:cs typeface="Calibri" panose="020F0502020204030204"/>
            </a:endParaRPr>
          </a:p>
          <a:p>
            <a:pPr algn="ctr">
              <a:spcAft>
                <a:spcPts val="600"/>
              </a:spcAft>
            </a:pPr>
            <a:r>
              <a:rPr lang="en-US" sz="900" dirty="0">
                <a:solidFill>
                  <a:schemeClr val="bg1"/>
                </a:solidFill>
                <a:latin typeface="Century Gothic"/>
              </a:rPr>
              <a:t>Email: </a:t>
            </a:r>
            <a:r>
              <a:rPr lang="en-US" sz="900" dirty="0">
                <a:solidFill>
                  <a:schemeClr val="bg1"/>
                </a:solidFill>
                <a:latin typeface="Century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maddalenalatini94@gmail.com</a:t>
            </a:r>
            <a:endParaRPr lang="en-US" sz="900">
              <a:solidFill>
                <a:schemeClr val="bg1"/>
              </a:solidFill>
              <a:latin typeface="Century Gothic"/>
              <a:ea typeface="Calibri" panose="020F0502020204030204"/>
              <a:cs typeface="Calibri" panose="020F0502020204030204"/>
            </a:endParaRPr>
          </a:p>
          <a:p>
            <a:pPr algn="ctr">
              <a:spcAft>
                <a:spcPts val="600"/>
              </a:spcAft>
            </a:pPr>
            <a:r>
              <a:rPr lang="en-US" sz="900" dirty="0">
                <a:solidFill>
                  <a:schemeClr val="bg1"/>
                </a:solidFill>
                <a:latin typeface="Century Gothic"/>
              </a:rPr>
              <a:t>Cell:  334 148 2604</a:t>
            </a:r>
            <a:endParaRPr lang="en-US" sz="900">
              <a:solidFill>
                <a:schemeClr val="bg1"/>
              </a:solidFill>
              <a:latin typeface="Century Gothic"/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98107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egnaposto contenuto 3" descr="Immagine che contiene persona, vestiti, interno, banana&#10;&#10;Descrizione generata automaticamente">
            <a:extLst>
              <a:ext uri="{FF2B5EF4-FFF2-40B4-BE49-F238E27FC236}">
                <a16:creationId xmlns:a16="http://schemas.microsoft.com/office/drawing/2014/main" id="{0D41B50E-A022-C91E-4208-5A8BB78F71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56" t="234" r="-156" b="15457"/>
          <a:stretch/>
        </p:blipFill>
        <p:spPr>
          <a:xfrm>
            <a:off x="-114280" y="-47624"/>
            <a:ext cx="12372967" cy="696597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C6D3FC3-CBDF-F739-4EA8-9FAB94ED1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4150" y="455612"/>
            <a:ext cx="6753225" cy="21575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6000" b="1" dirty="0">
                <a:solidFill>
                  <a:srgbClr val="047F40"/>
                </a:solidFill>
                <a:latin typeface="Century Gothic"/>
              </a:rPr>
              <a:t>Happy</a:t>
            </a:r>
            <a:r>
              <a:rPr lang="en-US" sz="6000" b="1" dirty="0">
                <a:solidFill>
                  <a:srgbClr val="FFFFFF"/>
                </a:solidFill>
                <a:latin typeface="Century Gothic"/>
              </a:rPr>
              <a:t> Food </a:t>
            </a:r>
            <a:r>
              <a:rPr lang="en-US" sz="6000" b="1" dirty="0">
                <a:solidFill>
                  <a:srgbClr val="C00000"/>
                </a:solidFill>
                <a:latin typeface="Century Gothic"/>
              </a:rPr>
              <a:t>Italy</a:t>
            </a:r>
            <a:br>
              <a:rPr lang="en-US" sz="6000" b="1" dirty="0">
                <a:solidFill>
                  <a:srgbClr val="C00000"/>
                </a:solidFill>
                <a:latin typeface="Century Gothic"/>
              </a:rPr>
            </a:br>
            <a:r>
              <a:rPr lang="en-US" sz="2400" err="1">
                <a:solidFill>
                  <a:srgbClr val="FFFFFF"/>
                </a:solidFill>
                <a:latin typeface="Century Gothic"/>
              </a:rPr>
              <a:t>presenta</a:t>
            </a:r>
            <a:r>
              <a:rPr lang="en-US" sz="2400" dirty="0">
                <a:solidFill>
                  <a:srgbClr val="FFFFFF"/>
                </a:solidFill>
                <a:latin typeface="Century Gothic"/>
              </a:rPr>
              <a:t>...</a:t>
            </a:r>
            <a:endParaRPr lang="it-IT" sz="2400" dirty="0">
              <a:latin typeface="Century Gothic"/>
            </a:endParaRP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6D86E22-3D66-C868-AE36-BF22197F2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5100" y="2787804"/>
            <a:ext cx="6781800" cy="1107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spcAft>
                <a:spcPts val="700"/>
              </a:spcAft>
              <a:buNone/>
            </a:pPr>
            <a:r>
              <a:rPr lang="en-US" sz="2000" b="1" dirty="0">
                <a:solidFill>
                  <a:srgbClr val="FFFFFF"/>
                </a:solidFill>
                <a:latin typeface="Century Gothic"/>
              </a:rPr>
              <a:t>Tour </a:t>
            </a:r>
            <a:r>
              <a:rPr lang="en-US" sz="2000" b="1" err="1">
                <a:solidFill>
                  <a:srgbClr val="FFFFFF"/>
                </a:solidFill>
                <a:latin typeface="Century Gothic"/>
              </a:rPr>
              <a:t>Enogastronomico</a:t>
            </a:r>
            <a:r>
              <a:rPr lang="en-US" sz="2000" b="1" dirty="0">
                <a:solidFill>
                  <a:srgbClr val="FFFFFF"/>
                </a:solidFill>
                <a:latin typeface="Century Gothic"/>
              </a:rPr>
              <a:t> </a:t>
            </a:r>
            <a:r>
              <a:rPr lang="en-US" sz="2000" err="1">
                <a:solidFill>
                  <a:srgbClr val="FFFFFF"/>
                </a:solidFill>
                <a:latin typeface="Century Gothic"/>
              </a:rPr>
              <a:t>presso</a:t>
            </a:r>
            <a:r>
              <a:rPr lang="en-US" sz="2000" dirty="0">
                <a:solidFill>
                  <a:srgbClr val="FFFFFF"/>
                </a:solidFill>
                <a:latin typeface="Century Gothic"/>
              </a:rPr>
              <a:t> </a:t>
            </a:r>
            <a:r>
              <a:rPr lang="en-US" sz="2000" b="1" err="1">
                <a:solidFill>
                  <a:srgbClr val="FFFFFF"/>
                </a:solidFill>
                <a:latin typeface="Century Gothic"/>
              </a:rPr>
              <a:t>aziende</a:t>
            </a:r>
            <a:r>
              <a:rPr lang="en-US" sz="2000" b="1">
                <a:solidFill>
                  <a:srgbClr val="FFFFFF"/>
                </a:solidFill>
                <a:latin typeface="Century Gothic"/>
              </a:rPr>
              <a:t> </a:t>
            </a:r>
            <a:r>
              <a:rPr lang="en-US" sz="2000" b="1" err="1">
                <a:solidFill>
                  <a:srgbClr val="FFFFFF"/>
                </a:solidFill>
                <a:latin typeface="Century Gothic"/>
              </a:rPr>
              <a:t>Marchigiane</a:t>
            </a:r>
            <a:endParaRPr lang="en-US" sz="2000" b="1" dirty="0" err="1">
              <a:solidFill>
                <a:srgbClr val="FFFFFF"/>
              </a:solidFill>
              <a:latin typeface="Century Gothic"/>
            </a:endParaRPr>
          </a:p>
          <a:p>
            <a:pPr marL="0" indent="0" algn="ctr">
              <a:spcAft>
                <a:spcPts val="700"/>
              </a:spcAft>
              <a:buNone/>
            </a:pPr>
            <a:r>
              <a:rPr lang="en-US" sz="2000" dirty="0">
                <a:latin typeface="Century Gothic"/>
                <a:ea typeface="Calibri" panose="020F0502020204030204"/>
                <a:cs typeface="Calibri" panose="020F0502020204030204"/>
              </a:rPr>
              <a:t>per buyer e </a:t>
            </a:r>
            <a:r>
              <a:rPr lang="en-US" sz="2000" dirty="0" err="1">
                <a:latin typeface="Century Gothic"/>
                <a:ea typeface="Calibri" panose="020F0502020204030204"/>
                <a:cs typeface="Calibri" panose="020F0502020204030204"/>
              </a:rPr>
              <a:t>importatori</a:t>
            </a:r>
            <a:r>
              <a:rPr lang="en-US" sz="2000" dirty="0">
                <a:latin typeface="Century Gothic"/>
                <a:ea typeface="Calibri" panose="020F0502020204030204"/>
                <a:cs typeface="Calibri" panose="020F0502020204030204"/>
              </a:rPr>
              <a:t> di </a:t>
            </a:r>
            <a:r>
              <a:rPr lang="en-US" sz="2000" dirty="0" err="1">
                <a:latin typeface="Century Gothic"/>
                <a:ea typeface="Calibri" panose="020F0502020204030204"/>
                <a:cs typeface="Calibri" panose="020F0502020204030204"/>
              </a:rPr>
              <a:t>mercati</a:t>
            </a:r>
            <a:r>
              <a:rPr lang="en-US" sz="2000" dirty="0">
                <a:latin typeface="Century Gothic"/>
                <a:ea typeface="Calibri" panose="020F0502020204030204"/>
                <a:cs typeface="Calibri" panose="020F0502020204030204"/>
              </a:rPr>
              <a:t> </a:t>
            </a:r>
            <a:r>
              <a:rPr lang="en-US" sz="2000" dirty="0" err="1">
                <a:latin typeface="Century Gothic"/>
                <a:ea typeface="Calibri" panose="020F0502020204030204"/>
                <a:cs typeface="Calibri" panose="020F0502020204030204"/>
              </a:rPr>
              <a:t>esteri</a:t>
            </a:r>
          </a:p>
        </p:txBody>
      </p:sp>
    </p:spTree>
    <p:extLst>
      <p:ext uri="{BB962C8B-B14F-4D97-AF65-F5344CB8AC3E}">
        <p14:creationId xmlns:p14="http://schemas.microsoft.com/office/powerpoint/2010/main" val="26166854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27FF362-FC97-4BF5-949B-D4ADFA26E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888549">
            <a:off x="-1059473" y="-1108988"/>
            <a:ext cx="7179830" cy="5226565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rgbClr val="C00000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B92DE0C-117A-72D3-26C8-B52B668F9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6" y="673770"/>
            <a:ext cx="3644489" cy="2414488"/>
          </a:xfrm>
        </p:spPr>
        <p:txBody>
          <a:bodyPr anchor="t">
            <a:normAutofit/>
          </a:bodyPr>
          <a:lstStyle/>
          <a:p>
            <a:r>
              <a:rPr lang="it-IT" sz="5400" dirty="0">
                <a:solidFill>
                  <a:srgbClr val="FFFFFF"/>
                </a:solidFill>
                <a:latin typeface="Century Gothic"/>
                <a:cs typeface="Calibri Light"/>
              </a:rPr>
              <a:t>CHI SIAMO</a:t>
            </a:r>
            <a:endParaRPr lang="it-IT" sz="5400" dirty="0">
              <a:solidFill>
                <a:srgbClr val="FFFFFF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53E9B21-FD5C-0CFE-44DC-D106701F6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3886" y="1559648"/>
            <a:ext cx="5043088" cy="19926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600" b="1" dirty="0">
                <a:latin typeface="Century Gothic"/>
                <a:cs typeface="Calibri" panose="020F0502020204030204"/>
              </a:rPr>
              <a:t>Happy Food </a:t>
            </a:r>
            <a:r>
              <a:rPr lang="it-IT" sz="1600" b="1" dirty="0" err="1">
                <a:latin typeface="Century Gothic"/>
                <a:cs typeface="Calibri" panose="020F0502020204030204"/>
              </a:rPr>
              <a:t>Italy</a:t>
            </a:r>
            <a:r>
              <a:rPr lang="it-IT" sz="1500" dirty="0">
                <a:latin typeface="Century Gothic"/>
                <a:cs typeface="Calibri" panose="020F0502020204030204"/>
              </a:rPr>
              <a:t> è una </a:t>
            </a:r>
            <a:r>
              <a:rPr lang="it-IT" sz="1500" b="1" dirty="0">
                <a:latin typeface="Century Gothic"/>
                <a:cs typeface="Calibri" panose="020F0502020204030204"/>
              </a:rPr>
              <a:t>giovane azienda</a:t>
            </a:r>
            <a:r>
              <a:rPr lang="it-IT" sz="1500" dirty="0">
                <a:latin typeface="Century Gothic"/>
                <a:cs typeface="Calibri" panose="020F0502020204030204"/>
              </a:rPr>
              <a:t> di consulenza commerciale, situata a </a:t>
            </a:r>
            <a:r>
              <a:rPr lang="it-IT" sz="1500" b="1" dirty="0">
                <a:latin typeface="Century Gothic"/>
                <a:cs typeface="Calibri" panose="020F0502020204030204"/>
              </a:rPr>
              <a:t>Jesi </a:t>
            </a:r>
            <a:r>
              <a:rPr lang="it-IT" sz="1500" dirty="0">
                <a:latin typeface="Century Gothic"/>
                <a:cs typeface="Calibri" panose="020F0502020204030204"/>
              </a:rPr>
              <a:t>e con sedi in diverse parti del mondo. L'azienda è stata fondata dall'iniziativa di </a:t>
            </a:r>
            <a:r>
              <a:rPr lang="it-IT" sz="1500" b="1" dirty="0">
                <a:latin typeface="Century Gothic"/>
                <a:cs typeface="Calibri" panose="020F0502020204030204"/>
              </a:rPr>
              <a:t>quattro imprenditori</a:t>
            </a:r>
            <a:r>
              <a:rPr lang="it-IT" sz="1500" dirty="0">
                <a:latin typeface="Century Gothic"/>
                <a:cs typeface="Calibri" panose="020F0502020204030204"/>
              </a:rPr>
              <a:t> con </a:t>
            </a:r>
            <a:r>
              <a:rPr lang="it-IT" sz="1500" b="1" dirty="0">
                <a:latin typeface="Century Gothic"/>
                <a:cs typeface="Calibri" panose="020F0502020204030204"/>
              </a:rPr>
              <a:t>esperienze di export</a:t>
            </a:r>
            <a:r>
              <a:rPr lang="it-IT" sz="1500" dirty="0">
                <a:latin typeface="Century Gothic"/>
                <a:cs typeface="Calibri" panose="020F0502020204030204"/>
              </a:rPr>
              <a:t> in diversi settori commerciali. Queste esperienze oggi le mettiamo a disposizione di aziende che vogliono </a:t>
            </a:r>
            <a:r>
              <a:rPr lang="it-IT" sz="1500" b="1" dirty="0">
                <a:latin typeface="Century Gothic"/>
                <a:cs typeface="Calibri" panose="020F0502020204030204"/>
              </a:rPr>
              <a:t>esportare</a:t>
            </a:r>
            <a:r>
              <a:rPr lang="it-IT" sz="1500" dirty="0">
                <a:latin typeface="Century Gothic"/>
                <a:cs typeface="Calibri" panose="020F0502020204030204"/>
              </a:rPr>
              <a:t> i loro prodotti</a:t>
            </a:r>
            <a:endParaRPr lang="it-IT" dirty="0">
              <a:latin typeface="Century Gothic"/>
              <a:cs typeface="Calibri" panose="020F0502020204030204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500" dirty="0">
                <a:latin typeface="Century Gothic"/>
                <a:cs typeface="Calibri" panose="020F0502020204030204"/>
              </a:rPr>
              <a:t>in </a:t>
            </a:r>
            <a:r>
              <a:rPr lang="it-IT" sz="1500" b="1" dirty="0">
                <a:latin typeface="Century Gothic"/>
                <a:cs typeface="Calibri" panose="020F0502020204030204"/>
              </a:rPr>
              <a:t>Europa </a:t>
            </a:r>
            <a:r>
              <a:rPr lang="it-IT" sz="1500" dirty="0">
                <a:latin typeface="Century Gothic"/>
                <a:cs typeface="Calibri" panose="020F0502020204030204"/>
              </a:rPr>
              <a:t>e nel </a:t>
            </a:r>
            <a:r>
              <a:rPr lang="it-IT" sz="1500" b="1" dirty="0">
                <a:latin typeface="Century Gothic"/>
                <a:cs typeface="Calibri" panose="020F0502020204030204"/>
              </a:rPr>
              <a:t>resto del mondo</a:t>
            </a:r>
            <a:r>
              <a:rPr lang="it-IT" sz="1500" dirty="0">
                <a:latin typeface="Century Gothic"/>
                <a:cs typeface="Calibri" panose="020F0502020204030204"/>
              </a:rPr>
              <a:t>.</a:t>
            </a:r>
            <a:endParaRPr lang="it-IT">
              <a:latin typeface="Century Gothic"/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 sz="1500" dirty="0">
              <a:latin typeface="Century Gothic"/>
              <a:cs typeface="Calibri" panose="020F0502020204030204"/>
            </a:endParaRPr>
          </a:p>
        </p:txBody>
      </p:sp>
      <p:sp>
        <p:nvSpPr>
          <p:cNvPr id="50" name="Segnaposto contenuto 2">
            <a:extLst>
              <a:ext uri="{FF2B5EF4-FFF2-40B4-BE49-F238E27FC236}">
                <a16:creationId xmlns:a16="http://schemas.microsoft.com/office/drawing/2014/main" id="{F7CF06B4-DAF4-8496-194A-7F93A2903498}"/>
              </a:ext>
            </a:extLst>
          </p:cNvPr>
          <p:cNvSpPr txBox="1">
            <a:spLocks/>
          </p:cNvSpPr>
          <p:nvPr/>
        </p:nvSpPr>
        <p:spPr>
          <a:xfrm>
            <a:off x="4761088" y="3674183"/>
            <a:ext cx="7171269" cy="29966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2000" b="1" dirty="0">
                <a:solidFill>
                  <a:srgbClr val="C00000"/>
                </a:solidFill>
                <a:latin typeface="Century Gothic"/>
                <a:cs typeface="Calibri" panose="020F0502020204030204"/>
              </a:rPr>
              <a:t>IMPORT/EXPORT  CHINA - USA</a:t>
            </a:r>
            <a:endParaRPr lang="it-IT" sz="2000">
              <a:solidFill>
                <a:srgbClr val="C00000"/>
              </a:solidFill>
              <a:latin typeface="Century Gothic"/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it-IT" sz="1500" dirty="0">
              <a:latin typeface="Century Gothic"/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500" b="1" dirty="0">
                <a:latin typeface="Century Gothic"/>
                <a:cs typeface="Calibri" panose="020F0502020204030204"/>
              </a:rPr>
              <a:t>Happy Food </a:t>
            </a:r>
            <a:r>
              <a:rPr lang="it-IT" sz="1500" b="1" dirty="0" err="1">
                <a:latin typeface="Century Gothic"/>
                <a:cs typeface="Calibri" panose="020F0502020204030204"/>
              </a:rPr>
              <a:t>Italy</a:t>
            </a:r>
            <a:r>
              <a:rPr lang="it-IT" sz="1500" dirty="0">
                <a:latin typeface="Century Gothic"/>
                <a:cs typeface="Calibri" panose="020F0502020204030204"/>
              </a:rPr>
              <a:t> sostiene ed accompagna aziende che esportano o hanno intenzione di esportare i propri prodotti </a:t>
            </a:r>
            <a:r>
              <a:rPr lang="it-IT" sz="1500" b="1" dirty="0">
                <a:latin typeface="Century Gothic"/>
                <a:cs typeface="Calibri" panose="020F0502020204030204"/>
              </a:rPr>
              <a:t>Made in </a:t>
            </a:r>
            <a:r>
              <a:rPr lang="it-IT" sz="1500" b="1" dirty="0" err="1">
                <a:latin typeface="Century Gothic"/>
                <a:cs typeface="Calibri" panose="020F0502020204030204"/>
              </a:rPr>
              <a:t>Italy</a:t>
            </a:r>
            <a:r>
              <a:rPr lang="it-IT" sz="1500" b="1" dirty="0">
                <a:latin typeface="Century Gothic"/>
                <a:cs typeface="Calibri" panose="020F0502020204030204"/>
              </a:rPr>
              <a:t> </a:t>
            </a:r>
            <a:r>
              <a:rPr lang="it-IT" sz="1500" dirty="0">
                <a:latin typeface="Century Gothic"/>
                <a:cs typeface="Calibri" panose="020F0502020204030204"/>
              </a:rPr>
              <a:t>in </a:t>
            </a:r>
            <a:r>
              <a:rPr lang="it-IT" sz="1500" b="1" dirty="0">
                <a:latin typeface="Century Gothic"/>
                <a:cs typeface="Calibri" panose="020F0502020204030204"/>
              </a:rPr>
              <a:t>Europa</a:t>
            </a:r>
            <a:r>
              <a:rPr lang="it-IT" sz="1500" dirty="0">
                <a:latin typeface="Century Gothic"/>
                <a:cs typeface="Calibri" panose="020F0502020204030204"/>
              </a:rPr>
              <a:t>,</a:t>
            </a:r>
            <a:endParaRPr lang="en-US" sz="1500" dirty="0" err="1">
              <a:latin typeface="Century Gothic"/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500" b="1" dirty="0">
                <a:latin typeface="Century Gothic"/>
                <a:cs typeface="Calibri" panose="020F0502020204030204"/>
              </a:rPr>
              <a:t>Cina </a:t>
            </a:r>
            <a:r>
              <a:rPr lang="it-IT" sz="1500" dirty="0">
                <a:latin typeface="Century Gothic"/>
                <a:cs typeface="Calibri" panose="020F0502020204030204"/>
              </a:rPr>
              <a:t>e </a:t>
            </a:r>
            <a:r>
              <a:rPr lang="it-IT" sz="1500" b="1" dirty="0">
                <a:latin typeface="Century Gothic"/>
                <a:cs typeface="Calibri" panose="020F0502020204030204"/>
              </a:rPr>
              <a:t>Stati Uniti</a:t>
            </a:r>
            <a:r>
              <a:rPr lang="it-IT" sz="1500" dirty="0">
                <a:latin typeface="Century Gothic"/>
                <a:cs typeface="Calibri" panose="020F0502020204030204"/>
              </a:rPr>
              <a:t>. Le</a:t>
            </a:r>
            <a:r>
              <a:rPr lang="it-IT" sz="1500" b="1" dirty="0">
                <a:latin typeface="Century Gothic"/>
                <a:cs typeface="Calibri" panose="020F0502020204030204"/>
              </a:rPr>
              <a:t> leggi</a:t>
            </a:r>
            <a:r>
              <a:rPr lang="it-IT" sz="1500" dirty="0">
                <a:latin typeface="Century Gothic"/>
                <a:cs typeface="Calibri" panose="020F0502020204030204"/>
              </a:rPr>
              <a:t>, le </a:t>
            </a:r>
            <a:r>
              <a:rPr lang="it-IT" sz="1500" b="1" dirty="0">
                <a:latin typeface="Century Gothic"/>
                <a:cs typeface="Calibri" panose="020F0502020204030204"/>
              </a:rPr>
              <a:t>autorizzazioni </a:t>
            </a:r>
            <a:r>
              <a:rPr lang="it-IT" sz="1500" dirty="0">
                <a:latin typeface="Century Gothic"/>
                <a:cs typeface="Calibri" panose="020F0502020204030204"/>
              </a:rPr>
              <a:t>e i </a:t>
            </a:r>
            <a:r>
              <a:rPr lang="it-IT" sz="1500" b="1" dirty="0">
                <a:latin typeface="Century Gothic"/>
                <a:cs typeface="Calibri" panose="020F0502020204030204"/>
              </a:rPr>
              <a:t>dazi doganali</a:t>
            </a:r>
            <a:r>
              <a:rPr lang="it-IT" sz="1500" dirty="0">
                <a:latin typeface="Century Gothic"/>
                <a:cs typeface="Calibri" panose="020F0502020204030204"/>
              </a:rPr>
              <a:t> costituiscono</a:t>
            </a:r>
            <a:endParaRPr lang="en-US" sz="1500" dirty="0">
              <a:latin typeface="Century Gothic"/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500" dirty="0">
                <a:latin typeface="Century Gothic"/>
                <a:cs typeface="Calibri" panose="020F0502020204030204"/>
              </a:rPr>
              <a:t>spesso un </a:t>
            </a:r>
            <a:r>
              <a:rPr lang="it-IT" sz="1500" b="1" dirty="0">
                <a:latin typeface="Century Gothic"/>
                <a:cs typeface="Calibri" panose="020F0502020204030204"/>
              </a:rPr>
              <a:t>grosso ostacolo</a:t>
            </a:r>
            <a:r>
              <a:rPr lang="it-IT" sz="1500" dirty="0">
                <a:latin typeface="Century Gothic"/>
                <a:cs typeface="Calibri" panose="020F0502020204030204"/>
              </a:rPr>
              <a:t> per coloro che intendono </a:t>
            </a:r>
            <a:r>
              <a:rPr lang="it-IT" sz="1500" b="1" dirty="0">
                <a:latin typeface="Century Gothic"/>
                <a:cs typeface="Calibri" panose="020F0502020204030204"/>
              </a:rPr>
              <a:t>esportare dall’Italia</a:t>
            </a:r>
            <a:r>
              <a:rPr lang="it-IT" sz="1500" dirty="0">
                <a:latin typeface="Century Gothic"/>
                <a:cs typeface="Calibri" panose="020F0502020204030204"/>
              </a:rPr>
              <a:t>, soprattutto nell’</a:t>
            </a:r>
            <a:r>
              <a:rPr lang="it-IT" sz="1500" b="1" dirty="0">
                <a:latin typeface="Century Gothic"/>
                <a:cs typeface="Calibri" panose="020F0502020204030204"/>
              </a:rPr>
              <a:t>area asiatica</a:t>
            </a:r>
            <a:r>
              <a:rPr lang="it-IT" sz="1500" dirty="0">
                <a:latin typeface="Century Gothic"/>
                <a:cs typeface="Calibri" panose="020F0502020204030204"/>
              </a:rPr>
              <a:t> e </a:t>
            </a:r>
            <a:r>
              <a:rPr lang="it-IT" sz="1500" b="1" dirty="0">
                <a:latin typeface="Century Gothic"/>
                <a:cs typeface="Calibri" panose="020F0502020204030204"/>
              </a:rPr>
              <a:t>americana</a:t>
            </a:r>
            <a:r>
              <a:rPr lang="it-IT" sz="1500" dirty="0">
                <a:latin typeface="Century Gothic"/>
                <a:cs typeface="Calibri" panose="020F0502020204030204"/>
              </a:rPr>
              <a:t>. </a:t>
            </a:r>
            <a:endParaRPr lang="en-US" sz="1500">
              <a:latin typeface="Century Gothic"/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it-IT" sz="1500" dirty="0">
              <a:latin typeface="Century Gothic"/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1500" dirty="0">
                <a:latin typeface="Century Gothic"/>
                <a:cs typeface="Calibri" panose="020F0502020204030204"/>
              </a:rPr>
              <a:t>Per questo motivo abbiamo costituito un’</a:t>
            </a:r>
            <a:r>
              <a:rPr lang="it-IT" sz="1500" b="1" dirty="0">
                <a:latin typeface="Century Gothic"/>
                <a:cs typeface="Calibri" panose="020F0502020204030204"/>
              </a:rPr>
              <a:t>agenzia di trading</a:t>
            </a:r>
            <a:r>
              <a:rPr lang="it-IT" sz="1500" dirty="0">
                <a:latin typeface="Century Gothic"/>
                <a:cs typeface="Calibri" panose="020F0502020204030204"/>
              </a:rPr>
              <a:t> per lo </a:t>
            </a:r>
            <a:r>
              <a:rPr lang="it-IT" sz="1500" b="1" dirty="0">
                <a:latin typeface="Century Gothic"/>
                <a:cs typeface="Calibri" panose="020F0502020204030204"/>
              </a:rPr>
              <a:t>sviluppo commerciale</a:t>
            </a:r>
            <a:r>
              <a:rPr lang="it-IT" sz="1500" dirty="0">
                <a:latin typeface="Century Gothic"/>
                <a:cs typeface="Calibri" panose="020F0502020204030204"/>
              </a:rPr>
              <a:t> negli </a:t>
            </a:r>
            <a:r>
              <a:rPr lang="it-IT" sz="1500" b="1" dirty="0">
                <a:latin typeface="Century Gothic"/>
                <a:cs typeface="Calibri" panose="020F0502020204030204"/>
              </a:rPr>
              <a:t>Stati Uniti</a:t>
            </a:r>
            <a:r>
              <a:rPr lang="it-IT" sz="1500" dirty="0">
                <a:latin typeface="Century Gothic"/>
                <a:cs typeface="Calibri" panose="020F0502020204030204"/>
              </a:rPr>
              <a:t> ed una società in </a:t>
            </a:r>
            <a:r>
              <a:rPr lang="it-IT" sz="1500" b="1" dirty="0">
                <a:latin typeface="Century Gothic"/>
                <a:cs typeface="Calibri" panose="020F0502020204030204"/>
              </a:rPr>
              <a:t>Cina</a:t>
            </a:r>
            <a:r>
              <a:rPr lang="it-IT" sz="1500" dirty="0">
                <a:latin typeface="Century Gothic"/>
                <a:cs typeface="Calibri" panose="020F0502020204030204"/>
              </a:rPr>
              <a:t>, in grado di dare il </a:t>
            </a:r>
            <a:r>
              <a:rPr lang="it-IT" sz="1500" b="1" dirty="0">
                <a:latin typeface="Century Gothic"/>
                <a:cs typeface="Calibri" panose="020F0502020204030204"/>
              </a:rPr>
              <a:t>giusto supporto</a:t>
            </a:r>
            <a:r>
              <a:rPr lang="it-IT" sz="1500" dirty="0">
                <a:latin typeface="Century Gothic"/>
                <a:cs typeface="Calibri" panose="020F0502020204030204"/>
              </a:rPr>
              <a:t> di carattere </a:t>
            </a:r>
            <a:r>
              <a:rPr lang="it-IT" sz="1500" b="1" dirty="0">
                <a:latin typeface="Century Gothic"/>
                <a:cs typeface="Calibri" panose="020F0502020204030204"/>
              </a:rPr>
              <a:t>amministrativo </a:t>
            </a:r>
            <a:r>
              <a:rPr lang="it-IT" sz="1500" dirty="0">
                <a:latin typeface="Century Gothic"/>
                <a:cs typeface="Calibri" panose="020F0502020204030204"/>
              </a:rPr>
              <a:t>e </a:t>
            </a:r>
            <a:r>
              <a:rPr lang="it-IT" sz="1500" b="1" dirty="0">
                <a:latin typeface="Century Gothic"/>
                <a:cs typeface="Calibri" panose="020F0502020204030204"/>
              </a:rPr>
              <a:t>legale</a:t>
            </a:r>
            <a:r>
              <a:rPr lang="it-IT" sz="1500" dirty="0">
                <a:latin typeface="Century Gothic"/>
                <a:cs typeface="Calibri" panose="020F0502020204030204"/>
              </a:rPr>
              <a:t>, affiancandoci a </a:t>
            </a:r>
            <a:r>
              <a:rPr lang="it-IT" sz="1500" b="1" dirty="0">
                <a:latin typeface="Century Gothic"/>
                <a:cs typeface="Calibri" panose="020F0502020204030204"/>
              </a:rPr>
              <a:t>partner specializzati</a:t>
            </a:r>
            <a:r>
              <a:rPr lang="it-IT" sz="1500" dirty="0">
                <a:latin typeface="Century Gothic"/>
                <a:cs typeface="Calibri" panose="020F0502020204030204"/>
              </a:rPr>
              <a:t>.</a:t>
            </a:r>
            <a:endParaRPr lang="it-IT" dirty="0"/>
          </a:p>
        </p:txBody>
      </p:sp>
      <p:pic>
        <p:nvPicPr>
          <p:cNvPr id="52" name="Immagine 51" descr="Immagine che contiene testo, Carattere, calligrafia, linea&#10;&#10;Descrizione generata automaticamente">
            <a:extLst>
              <a:ext uri="{FF2B5EF4-FFF2-40B4-BE49-F238E27FC236}">
                <a16:creationId xmlns:a16="http://schemas.microsoft.com/office/drawing/2014/main" id="{309CE7C3-56CC-91D3-CEC5-73FA6A991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1752" y="331611"/>
            <a:ext cx="4359276" cy="114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85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B2FF83-367B-32E0-0E82-42B64D8A3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9277364-3EAE-7B57-52F3-D557C1AE2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888549">
            <a:off x="-1059473" y="-1108988"/>
            <a:ext cx="7179830" cy="5226565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rgbClr val="047F40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E047A82-CE69-E23F-9397-31D5EE04A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024" y="899548"/>
            <a:ext cx="3856155" cy="1723044"/>
          </a:xfrm>
        </p:spPr>
        <p:txBody>
          <a:bodyPr anchor="t">
            <a:normAutofit/>
          </a:bodyPr>
          <a:lstStyle/>
          <a:p>
            <a:r>
              <a:rPr lang="it-IT" sz="5400" dirty="0">
                <a:solidFill>
                  <a:srgbClr val="FFFFFF"/>
                </a:solidFill>
                <a:latin typeface="Century Gothic"/>
                <a:cs typeface="Calibri Light"/>
              </a:rPr>
              <a:t>COSA</a:t>
            </a:r>
            <a:br>
              <a:rPr lang="it-IT" sz="5400" dirty="0">
                <a:latin typeface="Century Gothic"/>
                <a:cs typeface="Calibri Light"/>
              </a:rPr>
            </a:br>
            <a:r>
              <a:rPr lang="it-IT" sz="5400" dirty="0">
                <a:solidFill>
                  <a:srgbClr val="FFFFFF"/>
                </a:solidFill>
                <a:latin typeface="Century Gothic"/>
                <a:cs typeface="Calibri Light"/>
              </a:rPr>
              <a:t>OFFRIAMO</a:t>
            </a:r>
          </a:p>
        </p:txBody>
      </p:sp>
      <p:sp>
        <p:nvSpPr>
          <p:cNvPr id="6" name="CasellaDiTesto 1">
            <a:extLst>
              <a:ext uri="{FF2B5EF4-FFF2-40B4-BE49-F238E27FC236}">
                <a16:creationId xmlns:a16="http://schemas.microsoft.com/office/drawing/2014/main" id="{F39C1EC9-62BF-3259-598E-97ABB92647BE}"/>
              </a:ext>
            </a:extLst>
          </p:cNvPr>
          <p:cNvSpPr txBox="1"/>
          <p:nvPr/>
        </p:nvSpPr>
        <p:spPr>
          <a:xfrm>
            <a:off x="6199466" y="1395712"/>
            <a:ext cx="4557513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ct val="0"/>
              </a:spcBef>
              <a:buFont typeface="Arial"/>
              <a:buChar char="•"/>
            </a:pPr>
            <a:r>
              <a:rPr lang="it-IT" dirty="0">
                <a:latin typeface="Century Gothic"/>
              </a:rPr>
              <a:t>Ricerche di mercato ed outsourcing</a:t>
            </a:r>
            <a:endParaRPr lang="it-IT">
              <a:cs typeface="Calibri" panose="020F0502020204030204"/>
            </a:endParaRPr>
          </a:p>
        </p:txBody>
      </p:sp>
      <p:sp>
        <p:nvSpPr>
          <p:cNvPr id="7" name="CasellaDiTesto 2">
            <a:extLst>
              <a:ext uri="{FF2B5EF4-FFF2-40B4-BE49-F238E27FC236}">
                <a16:creationId xmlns:a16="http://schemas.microsoft.com/office/drawing/2014/main" id="{A375054D-DB24-E8D7-5161-7BAD2F546054}"/>
              </a:ext>
            </a:extLst>
          </p:cNvPr>
          <p:cNvSpPr txBox="1"/>
          <p:nvPr/>
        </p:nvSpPr>
        <p:spPr>
          <a:xfrm>
            <a:off x="5755266" y="2296539"/>
            <a:ext cx="477703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it-IT" dirty="0">
                <a:latin typeface="Century Gothic"/>
              </a:rPr>
              <a:t>Analisi e posizionamento del prodotto in base al territorio</a:t>
            </a:r>
            <a:endParaRPr lang="it-IT"/>
          </a:p>
        </p:txBody>
      </p:sp>
      <p:sp>
        <p:nvSpPr>
          <p:cNvPr id="8" name="CasellaDiTesto 3">
            <a:extLst>
              <a:ext uri="{FF2B5EF4-FFF2-40B4-BE49-F238E27FC236}">
                <a16:creationId xmlns:a16="http://schemas.microsoft.com/office/drawing/2014/main" id="{78AB10FC-1EE5-DBAB-DD9A-F5748781C87D}"/>
              </a:ext>
            </a:extLst>
          </p:cNvPr>
          <p:cNvSpPr txBox="1"/>
          <p:nvPr/>
        </p:nvSpPr>
        <p:spPr>
          <a:xfrm>
            <a:off x="3610541" y="4383713"/>
            <a:ext cx="6286143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it-IT" dirty="0">
                <a:latin typeface="Century Gothic"/>
              </a:rPr>
              <a:t>Scelta del canale distributivo più adatto all’azienda</a:t>
            </a:r>
            <a:endParaRPr lang="it-IT"/>
          </a:p>
        </p:txBody>
      </p:sp>
      <p:sp>
        <p:nvSpPr>
          <p:cNvPr id="9" name="CasellaDiTesto 4">
            <a:extLst>
              <a:ext uri="{FF2B5EF4-FFF2-40B4-BE49-F238E27FC236}">
                <a16:creationId xmlns:a16="http://schemas.microsoft.com/office/drawing/2014/main" id="{FC38CA3D-3F3C-E62F-D52E-31B78E140677}"/>
              </a:ext>
            </a:extLst>
          </p:cNvPr>
          <p:cNvSpPr txBox="1"/>
          <p:nvPr/>
        </p:nvSpPr>
        <p:spPr>
          <a:xfrm>
            <a:off x="4912080" y="3484192"/>
            <a:ext cx="6049735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it-IT" dirty="0">
                <a:latin typeface="Century Gothic"/>
              </a:rPr>
              <a:t>Assistenza e supporto nelle trattative commerciali</a:t>
            </a:r>
            <a:endParaRPr lang="it-IT"/>
          </a:p>
        </p:txBody>
      </p:sp>
      <p:sp>
        <p:nvSpPr>
          <p:cNvPr id="10" name="CasellaDiTesto 5">
            <a:extLst>
              <a:ext uri="{FF2B5EF4-FFF2-40B4-BE49-F238E27FC236}">
                <a16:creationId xmlns:a16="http://schemas.microsoft.com/office/drawing/2014/main" id="{3BBF81C8-834C-FE8C-5776-8F9A19C6D9C1}"/>
              </a:ext>
            </a:extLst>
          </p:cNvPr>
          <p:cNvSpPr txBox="1"/>
          <p:nvPr/>
        </p:nvSpPr>
        <p:spPr>
          <a:xfrm>
            <a:off x="2256665" y="5257625"/>
            <a:ext cx="8426558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it-IT" dirty="0">
                <a:latin typeface="Century Gothic"/>
              </a:rPr>
              <a:t>Servizi di traduzione ed interpretariato per eventi, fiere, visite aziendali</a:t>
            </a:r>
            <a:endParaRPr lang="it-IT"/>
          </a:p>
        </p:txBody>
      </p:sp>
      <p:sp>
        <p:nvSpPr>
          <p:cNvPr id="11" name="CasellaDiTesto 6">
            <a:extLst>
              <a:ext uri="{FF2B5EF4-FFF2-40B4-BE49-F238E27FC236}">
                <a16:creationId xmlns:a16="http://schemas.microsoft.com/office/drawing/2014/main" id="{B4B54766-6A0C-4CEB-CC21-A25EEB80C9EA}"/>
              </a:ext>
            </a:extLst>
          </p:cNvPr>
          <p:cNvSpPr txBox="1"/>
          <p:nvPr/>
        </p:nvSpPr>
        <p:spPr>
          <a:xfrm>
            <a:off x="6475382" y="453376"/>
            <a:ext cx="4095457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it-IT" dirty="0">
                <a:latin typeface="Century Gothic"/>
              </a:rPr>
              <a:t>Organizzazione di incontri B2B </a:t>
            </a:r>
            <a:endParaRPr lang="it-IT"/>
          </a:p>
        </p:txBody>
      </p:sp>
      <p:sp>
        <p:nvSpPr>
          <p:cNvPr id="12" name="CasellaDiTesto 7">
            <a:extLst>
              <a:ext uri="{FF2B5EF4-FFF2-40B4-BE49-F238E27FC236}">
                <a16:creationId xmlns:a16="http://schemas.microsoft.com/office/drawing/2014/main" id="{7312E927-FBBF-5037-FA53-B3942476FCBB}"/>
              </a:ext>
            </a:extLst>
          </p:cNvPr>
          <p:cNvSpPr txBox="1"/>
          <p:nvPr/>
        </p:nvSpPr>
        <p:spPr>
          <a:xfrm>
            <a:off x="527989" y="6150364"/>
            <a:ext cx="978135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Century Gothic"/>
              </a:rPr>
              <a:t>Organizzazione di viaggi enogastronomici per buyer e importatori esteri e Italiani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3161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D9F81B-8AC2-E96E-9944-61FC79CF4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8799E33-85DD-3D58-1A64-01C5FD9FB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5" y="307025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entury Gothic"/>
                <a:cs typeface="Calibri Light"/>
              </a:rPr>
              <a:t>In </a:t>
            </a:r>
            <a:r>
              <a:rPr lang="en-US" b="1" err="1">
                <a:solidFill>
                  <a:srgbClr val="C00000"/>
                </a:solidFill>
                <a:latin typeface="Century Gothic"/>
                <a:cs typeface="Calibri Light"/>
              </a:rPr>
              <a:t>Viaggio</a:t>
            </a:r>
            <a:br>
              <a:rPr lang="en-US" b="1" dirty="0">
                <a:latin typeface="Century Gothic"/>
                <a:cs typeface="Calibri Light"/>
              </a:rPr>
            </a:br>
            <a:r>
              <a:rPr lang="en-US" b="1" err="1">
                <a:solidFill>
                  <a:srgbClr val="C00000"/>
                </a:solidFill>
                <a:latin typeface="Century Gothic"/>
                <a:cs typeface="Calibri Light"/>
              </a:rPr>
              <a:t>nelle</a:t>
            </a:r>
            <a:r>
              <a:rPr lang="en-US" b="1" dirty="0">
                <a:solidFill>
                  <a:srgbClr val="C00000"/>
                </a:solidFill>
                <a:latin typeface="Century Gothic"/>
                <a:cs typeface="Calibri Light"/>
              </a:rPr>
              <a:t> Marche</a:t>
            </a:r>
          </a:p>
        </p:txBody>
      </p:sp>
      <p:sp>
        <p:nvSpPr>
          <p:cNvPr id="6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FFE53FA1-E655-7937-9D25-C3FE37686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900" y="2914175"/>
            <a:ext cx="5651523" cy="383113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it-IT" sz="1400" b="1" dirty="0">
                <a:latin typeface="Century Gothic"/>
                <a:cs typeface="Arial"/>
              </a:rPr>
              <a:t>L’Italia</a:t>
            </a:r>
            <a:r>
              <a:rPr lang="it-IT" sz="1400" dirty="0">
                <a:latin typeface="Century Gothic"/>
                <a:cs typeface="Arial"/>
              </a:rPr>
              <a:t>, e la nostra regione </a:t>
            </a:r>
            <a:r>
              <a:rPr lang="it-IT" sz="1400" b="1" dirty="0">
                <a:latin typeface="Century Gothic"/>
                <a:cs typeface="Arial"/>
              </a:rPr>
              <a:t>Marche </a:t>
            </a:r>
            <a:r>
              <a:rPr lang="it-IT" sz="1400" dirty="0">
                <a:latin typeface="Century Gothic"/>
                <a:cs typeface="Arial"/>
              </a:rPr>
              <a:t>in particolare, vanta una grandissima </a:t>
            </a:r>
            <a:r>
              <a:rPr lang="it-IT" sz="1400" b="1" dirty="0">
                <a:latin typeface="Century Gothic"/>
                <a:cs typeface="Arial"/>
              </a:rPr>
              <a:t>tradizione culinaria</a:t>
            </a:r>
            <a:r>
              <a:rPr lang="it-IT" sz="1400" dirty="0">
                <a:latin typeface="Century Gothic"/>
                <a:cs typeface="Arial"/>
              </a:rPr>
              <a:t>. Viaggi e </a:t>
            </a:r>
            <a:r>
              <a:rPr lang="it-IT" sz="1400" b="1" dirty="0">
                <a:latin typeface="Century Gothic"/>
                <a:cs typeface="Arial"/>
              </a:rPr>
              <a:t>buona cucina</a:t>
            </a:r>
            <a:r>
              <a:rPr lang="it-IT" sz="1400" dirty="0">
                <a:latin typeface="Century Gothic"/>
                <a:cs typeface="Arial"/>
              </a:rPr>
              <a:t> danno vita ad itinerari e percorsi gastronomici di </a:t>
            </a:r>
            <a:r>
              <a:rPr lang="it-IT" sz="1400" b="1" dirty="0">
                <a:latin typeface="Century Gothic"/>
                <a:cs typeface="Arial"/>
              </a:rPr>
              <a:t>indiscusso valore</a:t>
            </a:r>
            <a:r>
              <a:rPr lang="it-IT" sz="1400" dirty="0">
                <a:latin typeface="Century Gothic"/>
                <a:cs typeface="Arial"/>
              </a:rPr>
              <a:t> ed interesse per viaggiatori curiosi ed esigenti. </a:t>
            </a:r>
            <a:endParaRPr lang="en-US" sz="1400" dirty="0">
              <a:latin typeface="Century Gothic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it-IT" sz="1400" dirty="0">
                <a:latin typeface="Century Gothic"/>
                <a:cs typeface="Arial"/>
              </a:rPr>
              <a:t>A tale proposito, la </a:t>
            </a:r>
            <a:r>
              <a:rPr lang="it-IT" sz="1400" b="1" dirty="0">
                <a:latin typeface="Century Gothic"/>
                <a:cs typeface="Arial"/>
              </a:rPr>
              <a:t>Happy Food </a:t>
            </a:r>
            <a:r>
              <a:rPr lang="it-IT" sz="1400" b="1" dirty="0" err="1">
                <a:latin typeface="Century Gothic"/>
                <a:cs typeface="Arial"/>
              </a:rPr>
              <a:t>Italy</a:t>
            </a:r>
            <a:r>
              <a:rPr lang="it-IT" sz="1400" dirty="0">
                <a:latin typeface="Century Gothic"/>
                <a:cs typeface="Arial"/>
              </a:rPr>
              <a:t> è in grado di organizzare un</a:t>
            </a:r>
            <a:r>
              <a:rPr lang="it-IT" sz="1400" b="1" dirty="0">
                <a:latin typeface="Century Gothic"/>
                <a:cs typeface="Arial"/>
              </a:rPr>
              <a:t> tour enogastronomico</a:t>
            </a:r>
            <a:r>
              <a:rPr lang="it-IT" sz="1400" dirty="0">
                <a:latin typeface="Century Gothic"/>
                <a:cs typeface="Arial"/>
              </a:rPr>
              <a:t> tra i migliori </a:t>
            </a:r>
            <a:r>
              <a:rPr lang="it-IT" sz="1400" b="1" dirty="0">
                <a:latin typeface="Century Gothic"/>
                <a:cs typeface="Arial"/>
              </a:rPr>
              <a:t>produttori marchigiani</a:t>
            </a:r>
            <a:r>
              <a:rPr lang="it-IT" sz="1400" dirty="0">
                <a:latin typeface="Century Gothic"/>
                <a:cs typeface="Arial"/>
              </a:rPr>
              <a:t>, in grado di raccontarsi tra</a:t>
            </a:r>
            <a:r>
              <a:rPr lang="it-IT" sz="1400" b="1" dirty="0">
                <a:latin typeface="Century Gothic"/>
                <a:cs typeface="Arial"/>
              </a:rPr>
              <a:t> saperi</a:t>
            </a:r>
            <a:r>
              <a:rPr lang="it-IT" sz="1400" dirty="0">
                <a:latin typeface="Century Gothic"/>
                <a:cs typeface="Arial"/>
              </a:rPr>
              <a:t> </a:t>
            </a:r>
            <a:r>
              <a:rPr lang="it-IT" sz="1400" b="1" dirty="0">
                <a:latin typeface="Century Gothic"/>
                <a:cs typeface="Arial"/>
              </a:rPr>
              <a:t>e sapori </a:t>
            </a:r>
            <a:r>
              <a:rPr lang="it-IT" sz="1400" dirty="0">
                <a:latin typeface="Century Gothic"/>
                <a:cs typeface="Arial"/>
              </a:rPr>
              <a:t>di </a:t>
            </a:r>
            <a:r>
              <a:rPr lang="it-IT" sz="1400" b="1" dirty="0">
                <a:latin typeface="Century Gothic"/>
                <a:cs typeface="Arial"/>
              </a:rPr>
              <a:t>intere generazioni</a:t>
            </a:r>
            <a:r>
              <a:rPr lang="it-IT" sz="1400" dirty="0">
                <a:latin typeface="Century Gothic"/>
                <a:cs typeface="Arial"/>
              </a:rPr>
              <a:t>. </a:t>
            </a:r>
            <a:endParaRPr lang="en-US" sz="1400" dirty="0">
              <a:latin typeface="Century Gothic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it-IT" sz="1400" dirty="0">
              <a:latin typeface="Century Gothic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it-IT" sz="1400" dirty="0">
                <a:latin typeface="Century Gothic"/>
                <a:cs typeface="Arial"/>
              </a:rPr>
              <a:t>L’</a:t>
            </a:r>
            <a:r>
              <a:rPr lang="it-IT" sz="1400" b="1" dirty="0">
                <a:latin typeface="Century Gothic"/>
                <a:cs typeface="Arial"/>
              </a:rPr>
              <a:t>obbiettivo</a:t>
            </a:r>
            <a:r>
              <a:rPr lang="it-IT" sz="1400" dirty="0">
                <a:latin typeface="Century Gothic"/>
                <a:cs typeface="Arial"/>
              </a:rPr>
              <a:t> è quello di</a:t>
            </a:r>
            <a:r>
              <a:rPr lang="it-IT" sz="1400" b="1" dirty="0">
                <a:latin typeface="Century Gothic"/>
                <a:cs typeface="Arial"/>
              </a:rPr>
              <a:t> invitare importatori</a:t>
            </a:r>
            <a:r>
              <a:rPr lang="it-IT" sz="1400" dirty="0">
                <a:latin typeface="Century Gothic"/>
                <a:cs typeface="Arial"/>
              </a:rPr>
              <a:t> e</a:t>
            </a:r>
            <a:r>
              <a:rPr lang="it-IT" sz="1400" b="1" dirty="0">
                <a:latin typeface="Century Gothic"/>
                <a:cs typeface="Arial"/>
              </a:rPr>
              <a:t> buyer di mercati esteri</a:t>
            </a:r>
            <a:r>
              <a:rPr lang="it-IT" sz="1400" dirty="0">
                <a:latin typeface="Century Gothic"/>
                <a:cs typeface="Arial"/>
              </a:rPr>
              <a:t> a </a:t>
            </a:r>
            <a:r>
              <a:rPr lang="it-IT" sz="1400" b="1" dirty="0">
                <a:latin typeface="Century Gothic"/>
                <a:cs typeface="Arial"/>
              </a:rPr>
              <a:t>conoscere</a:t>
            </a:r>
            <a:r>
              <a:rPr lang="it-IT" sz="1400" dirty="0">
                <a:latin typeface="Century Gothic"/>
                <a:cs typeface="Arial"/>
              </a:rPr>
              <a:t> i </a:t>
            </a:r>
            <a:r>
              <a:rPr lang="it-IT" sz="1400" b="1" dirty="0">
                <a:latin typeface="Century Gothic"/>
                <a:cs typeface="Arial"/>
              </a:rPr>
              <a:t>nostri  prodotti</a:t>
            </a:r>
            <a:r>
              <a:rPr lang="it-IT" sz="1400" dirty="0">
                <a:latin typeface="Century Gothic"/>
                <a:cs typeface="Arial"/>
              </a:rPr>
              <a:t> e la aziende con lo scopo di far chiudere contratti commerciali con quest’ultimo.</a:t>
            </a:r>
            <a:endParaRPr lang="en-US" sz="1400">
              <a:latin typeface="Century Gothic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it-IT" sz="1400" dirty="0">
                <a:latin typeface="Century Gothic"/>
                <a:cs typeface="Arial"/>
              </a:rPr>
              <a:t>I </a:t>
            </a:r>
            <a:r>
              <a:rPr lang="it-IT" sz="1400" b="1" dirty="0">
                <a:latin typeface="Century Gothic"/>
                <a:cs typeface="Arial"/>
              </a:rPr>
              <a:t>costi</a:t>
            </a:r>
            <a:r>
              <a:rPr lang="it-IT" sz="1400" dirty="0">
                <a:latin typeface="Century Gothic"/>
                <a:cs typeface="Arial"/>
              </a:rPr>
              <a:t> sostenuti </a:t>
            </a:r>
            <a:r>
              <a:rPr lang="it-IT" sz="1400" b="1" dirty="0">
                <a:latin typeface="Century Gothic"/>
                <a:cs typeface="Arial"/>
              </a:rPr>
              <a:t>per il viaggio</a:t>
            </a:r>
            <a:r>
              <a:rPr lang="it-IT" sz="1400" dirty="0">
                <a:latin typeface="Century Gothic"/>
                <a:cs typeface="Arial"/>
              </a:rPr>
              <a:t> saranno </a:t>
            </a:r>
            <a:r>
              <a:rPr lang="it-IT" sz="1400" b="1" dirty="0">
                <a:latin typeface="Century Gothic"/>
                <a:cs typeface="Arial"/>
              </a:rPr>
              <a:t>rimborsati</a:t>
            </a:r>
            <a:r>
              <a:rPr lang="it-IT" sz="1400" dirty="0">
                <a:latin typeface="Century Gothic"/>
                <a:cs typeface="Arial"/>
              </a:rPr>
              <a:t> ai clienti </a:t>
            </a:r>
            <a:r>
              <a:rPr lang="it-IT" sz="1400" b="1" dirty="0">
                <a:latin typeface="Century Gothic"/>
                <a:cs typeface="Arial"/>
              </a:rPr>
              <a:t>nel momento dell’acquisto</a:t>
            </a:r>
            <a:r>
              <a:rPr lang="it-IT" sz="1400" dirty="0">
                <a:latin typeface="Century Gothic"/>
                <a:cs typeface="Arial"/>
              </a:rPr>
              <a:t> dei prodotti con </a:t>
            </a:r>
            <a:r>
              <a:rPr lang="it-IT" sz="1400" b="1" dirty="0">
                <a:latin typeface="Century Gothic"/>
                <a:cs typeface="Arial"/>
              </a:rPr>
              <a:t>contributi max</a:t>
            </a:r>
            <a:r>
              <a:rPr lang="it-IT" sz="1400" dirty="0">
                <a:latin typeface="Century Gothic"/>
                <a:cs typeface="Arial"/>
              </a:rPr>
              <a:t> del </a:t>
            </a:r>
            <a:r>
              <a:rPr lang="it-IT" sz="1400" b="1" dirty="0">
                <a:latin typeface="Century Gothic"/>
                <a:cs typeface="Arial"/>
              </a:rPr>
              <a:t>10%</a:t>
            </a:r>
            <a:r>
              <a:rPr lang="it-IT" sz="1400" dirty="0">
                <a:latin typeface="Century Gothic"/>
                <a:cs typeface="Arial"/>
              </a:rPr>
              <a:t> del </a:t>
            </a:r>
            <a:r>
              <a:rPr lang="it-IT" sz="1400" b="1" dirty="0">
                <a:latin typeface="Century Gothic"/>
                <a:cs typeface="Arial"/>
              </a:rPr>
              <a:t>valore dell’acquisto</a:t>
            </a:r>
            <a:r>
              <a:rPr lang="it-IT" sz="1400" dirty="0">
                <a:latin typeface="Century Gothic"/>
                <a:cs typeface="Arial"/>
              </a:rPr>
              <a:t>.</a:t>
            </a:r>
            <a:endParaRPr lang="en-US" sz="1400" dirty="0">
              <a:latin typeface="Century Gothic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it-IT" sz="1400" dirty="0">
                <a:latin typeface="Century Gothic"/>
                <a:cs typeface="Arial"/>
              </a:rPr>
              <a:t>Per tutti i giorni del tour saranno assistiti da nostro personale.</a:t>
            </a:r>
            <a:endParaRPr lang="it-IT" sz="1400" dirty="0">
              <a:latin typeface="Century Gothic"/>
            </a:endParaRPr>
          </a:p>
        </p:txBody>
      </p:sp>
      <p:pic>
        <p:nvPicPr>
          <p:cNvPr id="4" name="Segnaposto contenuto 3" descr="Immagine che contiene nuvola, cielo, albero, aria aperta&#10;&#10;Descrizione generata automaticamente">
            <a:extLst>
              <a:ext uri="{FF2B5EF4-FFF2-40B4-BE49-F238E27FC236}">
                <a16:creationId xmlns:a16="http://schemas.microsoft.com/office/drawing/2014/main" id="{9B9C5B85-40D0-C331-7112-B2C56BB8A9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868" b="20455"/>
          <a:stretch/>
        </p:blipFill>
        <p:spPr>
          <a:xfrm>
            <a:off x="6407856" y="10"/>
            <a:ext cx="5904181" cy="6917534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28284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710952-3D5C-E071-001F-662983DA6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7" name="Rectangle 1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egnaposto contenuto 3" descr="Immagine che contiene bevanda, vino, Bicchiere di vino, Attrezzatura per bar&#10;&#10;Descrizione generata automaticamente">
            <a:extLst>
              <a:ext uri="{FF2B5EF4-FFF2-40B4-BE49-F238E27FC236}">
                <a16:creationId xmlns:a16="http://schemas.microsoft.com/office/drawing/2014/main" id="{C9724F21-28F9-16B2-4228-3414658FEC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E0B080C-F327-24E4-CF08-20A213AB2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716" y="-114198"/>
            <a:ext cx="5165214" cy="189991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b="1" err="1">
                <a:solidFill>
                  <a:srgbClr val="C00000"/>
                </a:solidFill>
                <a:latin typeface="Century Gothic"/>
                <a:cs typeface="Calibri Light"/>
              </a:rPr>
              <a:t>Obbiettivi</a:t>
            </a:r>
            <a:r>
              <a:rPr lang="en-US" sz="3600" b="1" dirty="0">
                <a:solidFill>
                  <a:srgbClr val="C00000"/>
                </a:solidFill>
                <a:latin typeface="Century Gothic"/>
                <a:cs typeface="Calibri Light"/>
              </a:rPr>
              <a:t> del Tour</a:t>
            </a:r>
            <a:br>
              <a:rPr lang="en-US" sz="3600" b="1" dirty="0">
                <a:latin typeface="Century Gothic"/>
              </a:rPr>
            </a:br>
            <a:r>
              <a:rPr lang="en-US" sz="3600" b="1" err="1">
                <a:solidFill>
                  <a:srgbClr val="C00000"/>
                </a:solidFill>
                <a:latin typeface="Century Gothic"/>
                <a:cs typeface="Calibri Light"/>
              </a:rPr>
              <a:t>Enogastronomico</a:t>
            </a:r>
            <a:endParaRPr lang="it-IT" sz="3600" b="1" err="1">
              <a:solidFill>
                <a:srgbClr val="C00000"/>
              </a:solidFill>
              <a:cs typeface="Calibri Light" panose="020F0302020204030204"/>
            </a:endParaRPr>
          </a:p>
        </p:txBody>
      </p:sp>
      <p:sp>
        <p:nvSpPr>
          <p:cNvPr id="92" name="Segnaposto contenuto 4">
            <a:extLst>
              <a:ext uri="{FF2B5EF4-FFF2-40B4-BE49-F238E27FC236}">
                <a16:creationId xmlns:a16="http://schemas.microsoft.com/office/drawing/2014/main" id="{449892AB-0348-5C41-0DD6-F8302914B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939" y="1784965"/>
            <a:ext cx="3937104" cy="472475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ts val="1200"/>
              </a:spcBef>
              <a:spcAft>
                <a:spcPts val="200"/>
              </a:spcAft>
              <a:buNone/>
            </a:pPr>
            <a:r>
              <a:rPr lang="it-IT" sz="1200" dirty="0">
                <a:latin typeface="Century Gothic"/>
                <a:cs typeface="Arial"/>
              </a:rPr>
              <a:t>L’</a:t>
            </a:r>
            <a:r>
              <a:rPr lang="it-IT" sz="1200" b="1" dirty="0">
                <a:latin typeface="Century Gothic"/>
                <a:cs typeface="Arial"/>
              </a:rPr>
              <a:t>obbiettivo</a:t>
            </a:r>
            <a:r>
              <a:rPr lang="it-IT" sz="1200" dirty="0">
                <a:latin typeface="Century Gothic"/>
                <a:cs typeface="Arial"/>
              </a:rPr>
              <a:t> della </a:t>
            </a:r>
            <a:r>
              <a:rPr lang="it-IT" sz="1200" b="1" dirty="0">
                <a:latin typeface="Century Gothic"/>
                <a:cs typeface="Arial"/>
              </a:rPr>
              <a:t>Happy Food </a:t>
            </a:r>
            <a:r>
              <a:rPr lang="it-IT" sz="1200" b="1" err="1">
                <a:latin typeface="Century Gothic"/>
                <a:cs typeface="Arial"/>
              </a:rPr>
              <a:t>Italy</a:t>
            </a:r>
            <a:r>
              <a:rPr lang="it-IT" sz="1200" dirty="0">
                <a:latin typeface="Century Gothic"/>
                <a:cs typeface="Arial"/>
              </a:rPr>
              <a:t> è far sì che le </a:t>
            </a:r>
            <a:r>
              <a:rPr lang="it-IT" sz="1200" b="1" dirty="0">
                <a:latin typeface="Century Gothic"/>
                <a:cs typeface="Arial"/>
              </a:rPr>
              <a:t>aziende medio piccole, </a:t>
            </a:r>
            <a:r>
              <a:rPr lang="it-IT" sz="1200" dirty="0">
                <a:latin typeface="Century Gothic"/>
                <a:cs typeface="Arial"/>
              </a:rPr>
              <a:t>per trovare </a:t>
            </a:r>
            <a:r>
              <a:rPr lang="it-IT" sz="1200" b="1" dirty="0">
                <a:latin typeface="Century Gothic"/>
                <a:cs typeface="Arial"/>
              </a:rPr>
              <a:t>nuovi clienti,</a:t>
            </a:r>
            <a:r>
              <a:rPr lang="it-IT" sz="1200" dirty="0">
                <a:latin typeface="Century Gothic"/>
                <a:cs typeface="Arial"/>
              </a:rPr>
              <a:t> non debbano più partecipare a fiere all’estero, con costi significativi e che molte delle volte non portano a nessuna vendita, ma a tante illusioni fino ad arrivare a svendere i propri prodotti.</a:t>
            </a:r>
            <a:endParaRPr lang="en-US" sz="1200" dirty="0">
              <a:latin typeface="Century Gothic"/>
              <a:cs typeface="Arial"/>
            </a:endParaRPr>
          </a:p>
          <a:p>
            <a:pPr marL="0" indent="0">
              <a:spcBef>
                <a:spcPts val="1200"/>
              </a:spcBef>
              <a:spcAft>
                <a:spcPts val="200"/>
              </a:spcAft>
              <a:buNone/>
            </a:pPr>
            <a:r>
              <a:rPr lang="it-IT" sz="1200" dirty="0">
                <a:latin typeface="Century Gothic"/>
                <a:cs typeface="Arial"/>
              </a:rPr>
              <a:t>Con la forza dei nostri </a:t>
            </a:r>
            <a:r>
              <a:rPr lang="it-IT" sz="1200" b="1" dirty="0">
                <a:latin typeface="Century Gothic"/>
                <a:cs typeface="Arial"/>
              </a:rPr>
              <a:t>8000 contatti di buyer</a:t>
            </a:r>
            <a:r>
              <a:rPr lang="it-IT" sz="1200" dirty="0">
                <a:latin typeface="Century Gothic"/>
                <a:cs typeface="Arial"/>
              </a:rPr>
              <a:t> e </a:t>
            </a:r>
            <a:r>
              <a:rPr lang="it-IT" sz="1200" b="1" dirty="0">
                <a:latin typeface="Century Gothic"/>
                <a:cs typeface="Arial"/>
              </a:rPr>
              <a:t>importatori del food</a:t>
            </a:r>
            <a:r>
              <a:rPr lang="it-IT" sz="1200" dirty="0">
                <a:latin typeface="Century Gothic"/>
                <a:cs typeface="Arial"/>
              </a:rPr>
              <a:t>, un altro dei nostri obbiettivi è quello di invitarli a fare </a:t>
            </a:r>
            <a:r>
              <a:rPr lang="it-IT" sz="1200" b="1" dirty="0">
                <a:latin typeface="Century Gothic"/>
                <a:cs typeface="Arial"/>
              </a:rPr>
              <a:t>tour enogastronomici</a:t>
            </a:r>
            <a:r>
              <a:rPr lang="it-IT" sz="1200" dirty="0">
                <a:latin typeface="Century Gothic"/>
                <a:cs typeface="Arial"/>
              </a:rPr>
              <a:t>, al fine di far conoscere le </a:t>
            </a:r>
            <a:r>
              <a:rPr lang="it-IT" sz="1200" b="1" dirty="0">
                <a:latin typeface="Century Gothic"/>
                <a:cs typeface="Arial"/>
              </a:rPr>
              <a:t>aziende produttrici</a:t>
            </a:r>
            <a:r>
              <a:rPr lang="it-IT" sz="1200" dirty="0">
                <a:latin typeface="Century Gothic"/>
                <a:cs typeface="Arial"/>
              </a:rPr>
              <a:t> e </a:t>
            </a:r>
            <a:r>
              <a:rPr lang="it-IT" sz="1200" b="1" dirty="0">
                <a:latin typeface="Century Gothic"/>
                <a:cs typeface="Arial"/>
              </a:rPr>
              <a:t>degustare i loro prodotti</a:t>
            </a:r>
            <a:r>
              <a:rPr lang="it-IT" sz="1200" dirty="0">
                <a:latin typeface="Century Gothic"/>
                <a:cs typeface="Arial"/>
              </a:rPr>
              <a:t>.</a:t>
            </a:r>
            <a:endParaRPr lang="en-US" sz="1200" dirty="0">
              <a:latin typeface="Century Gothic"/>
              <a:cs typeface="Arial"/>
            </a:endParaRPr>
          </a:p>
          <a:p>
            <a:pPr marL="0" indent="0">
              <a:spcBef>
                <a:spcPts val="1200"/>
              </a:spcBef>
              <a:spcAft>
                <a:spcPts val="200"/>
              </a:spcAft>
              <a:buNone/>
            </a:pPr>
            <a:r>
              <a:rPr lang="it-IT" sz="1200" dirty="0">
                <a:latin typeface="Century Gothic"/>
                <a:cs typeface="Arial"/>
              </a:rPr>
              <a:t>La </a:t>
            </a:r>
            <a:r>
              <a:rPr lang="it-IT" sz="1200" b="1" dirty="0">
                <a:latin typeface="Century Gothic"/>
                <a:cs typeface="Arial"/>
              </a:rPr>
              <a:t>Happy food </a:t>
            </a:r>
            <a:r>
              <a:rPr lang="it-IT" sz="1200" b="1" err="1">
                <a:latin typeface="Century Gothic"/>
                <a:cs typeface="Arial"/>
              </a:rPr>
              <a:t>italy</a:t>
            </a:r>
            <a:r>
              <a:rPr lang="it-IT" sz="1200" dirty="0">
                <a:latin typeface="Century Gothic"/>
                <a:cs typeface="Arial"/>
              </a:rPr>
              <a:t>, con personale specializzato, </a:t>
            </a:r>
            <a:r>
              <a:rPr lang="it-IT" sz="1200" b="1" dirty="0">
                <a:latin typeface="Century Gothic"/>
                <a:cs typeface="Arial"/>
              </a:rPr>
              <a:t>assiste </a:t>
            </a:r>
            <a:r>
              <a:rPr lang="it-IT" sz="1200" dirty="0">
                <a:latin typeface="Century Gothic"/>
                <a:cs typeface="Arial"/>
              </a:rPr>
              <a:t>e </a:t>
            </a:r>
            <a:r>
              <a:rPr lang="it-IT" sz="1200" b="1" dirty="0">
                <a:latin typeface="Century Gothic"/>
                <a:cs typeface="Arial"/>
              </a:rPr>
              <a:t>accompagna </a:t>
            </a:r>
            <a:r>
              <a:rPr lang="it-IT" sz="1200" dirty="0">
                <a:latin typeface="Century Gothic"/>
                <a:cs typeface="Arial"/>
              </a:rPr>
              <a:t>il </a:t>
            </a:r>
            <a:r>
              <a:rPr lang="it-IT" sz="1200" b="1" dirty="0">
                <a:latin typeface="Century Gothic"/>
                <a:cs typeface="Arial"/>
              </a:rPr>
              <a:t>buyer </a:t>
            </a:r>
            <a:r>
              <a:rPr lang="it-IT" sz="1200" dirty="0">
                <a:latin typeface="Century Gothic"/>
                <a:cs typeface="Arial"/>
              </a:rPr>
              <a:t>in tutta la durata del tour, facendo scoprire anche la </a:t>
            </a:r>
            <a:r>
              <a:rPr lang="it-IT" sz="1200" b="1" dirty="0">
                <a:latin typeface="Century Gothic"/>
                <a:cs typeface="Arial"/>
              </a:rPr>
              <a:t>bellezza storica</a:t>
            </a:r>
            <a:r>
              <a:rPr lang="it-IT" sz="1200" dirty="0">
                <a:latin typeface="Century Gothic"/>
                <a:cs typeface="Arial"/>
              </a:rPr>
              <a:t> e </a:t>
            </a:r>
            <a:r>
              <a:rPr lang="it-IT" sz="1200" b="1" dirty="0">
                <a:latin typeface="Century Gothic"/>
                <a:cs typeface="Arial"/>
              </a:rPr>
              <a:t>artistica</a:t>
            </a:r>
            <a:r>
              <a:rPr lang="it-IT" sz="1200" dirty="0">
                <a:latin typeface="Century Gothic"/>
                <a:cs typeface="Arial"/>
              </a:rPr>
              <a:t> della </a:t>
            </a:r>
            <a:r>
              <a:rPr lang="it-IT" sz="1200" b="1" dirty="0">
                <a:latin typeface="Century Gothic"/>
                <a:cs typeface="Arial"/>
              </a:rPr>
              <a:t>nostra regione</a:t>
            </a:r>
            <a:r>
              <a:rPr lang="it-IT" sz="1200" dirty="0">
                <a:latin typeface="Century Gothic"/>
                <a:cs typeface="Arial"/>
              </a:rPr>
              <a:t>.</a:t>
            </a:r>
            <a:endParaRPr lang="en-US" sz="1200" dirty="0">
              <a:latin typeface="Century Gothic"/>
              <a:cs typeface="Arial"/>
            </a:endParaRPr>
          </a:p>
          <a:p>
            <a:pPr marL="0" indent="0">
              <a:spcBef>
                <a:spcPts val="1200"/>
              </a:spcBef>
              <a:spcAft>
                <a:spcPts val="200"/>
              </a:spcAft>
              <a:buNone/>
            </a:pPr>
            <a:r>
              <a:rPr lang="it-IT" sz="1200" dirty="0">
                <a:latin typeface="Century Gothic"/>
                <a:cs typeface="Arial"/>
              </a:rPr>
              <a:t>Lo </a:t>
            </a:r>
            <a:r>
              <a:rPr lang="it-IT" sz="1200" b="1" dirty="0">
                <a:latin typeface="Century Gothic"/>
                <a:cs typeface="Arial"/>
              </a:rPr>
              <a:t>scopo</a:t>
            </a:r>
            <a:r>
              <a:rPr lang="it-IT" sz="1200" dirty="0">
                <a:latin typeface="Century Gothic"/>
                <a:cs typeface="Arial"/>
              </a:rPr>
              <a:t> è quello di creare una sorta di</a:t>
            </a:r>
            <a:r>
              <a:rPr lang="it-IT" sz="1200" b="1" dirty="0">
                <a:latin typeface="Century Gothic"/>
                <a:cs typeface="Arial"/>
              </a:rPr>
              <a:t> fiducia</a:t>
            </a:r>
            <a:r>
              <a:rPr lang="it-IT" sz="1200" dirty="0">
                <a:latin typeface="Century Gothic"/>
                <a:cs typeface="Arial"/>
              </a:rPr>
              <a:t> fra l’</a:t>
            </a:r>
            <a:r>
              <a:rPr lang="it-IT" sz="1200" b="1" dirty="0">
                <a:latin typeface="Century Gothic"/>
                <a:cs typeface="Arial"/>
              </a:rPr>
              <a:t>azienda</a:t>
            </a:r>
            <a:r>
              <a:rPr lang="it-IT" sz="1200" dirty="0">
                <a:latin typeface="Century Gothic"/>
                <a:cs typeface="Arial"/>
              </a:rPr>
              <a:t> e l’</a:t>
            </a:r>
            <a:r>
              <a:rPr lang="it-IT" sz="1200" b="1" dirty="0">
                <a:latin typeface="Century Gothic"/>
                <a:cs typeface="Arial"/>
              </a:rPr>
              <a:t>importatore</a:t>
            </a:r>
            <a:r>
              <a:rPr lang="it-IT" sz="1200" dirty="0">
                <a:latin typeface="Century Gothic"/>
                <a:cs typeface="Arial"/>
              </a:rPr>
              <a:t> per un </a:t>
            </a:r>
            <a:r>
              <a:rPr lang="it-IT" sz="1200" b="1" dirty="0">
                <a:latin typeface="Century Gothic"/>
                <a:cs typeface="Arial"/>
              </a:rPr>
              <a:t>rapporto collaborativo</a:t>
            </a:r>
            <a:r>
              <a:rPr lang="it-IT" sz="1200" dirty="0">
                <a:latin typeface="Century Gothic"/>
                <a:cs typeface="Arial"/>
              </a:rPr>
              <a:t> a lungo termine e assistere l’azienda nell’</a:t>
            </a:r>
            <a:r>
              <a:rPr lang="it-IT" sz="1200" b="1" dirty="0">
                <a:latin typeface="Century Gothic"/>
                <a:cs typeface="Arial"/>
              </a:rPr>
              <a:t>organizzazione della vendita</a:t>
            </a:r>
            <a:r>
              <a:rPr lang="it-IT" sz="1200" dirty="0">
                <a:latin typeface="Century Gothic"/>
                <a:cs typeface="Arial"/>
              </a:rPr>
              <a:t>, anche a</a:t>
            </a:r>
            <a:r>
              <a:rPr lang="it-IT" sz="1200" b="1" dirty="0">
                <a:latin typeface="Century Gothic"/>
                <a:cs typeface="Arial"/>
              </a:rPr>
              <a:t> livello burocratico</a:t>
            </a:r>
            <a:r>
              <a:rPr lang="it-IT" sz="1200" dirty="0">
                <a:latin typeface="Century Gothic"/>
                <a:cs typeface="Arial"/>
              </a:rPr>
              <a:t> fino a che la vendita si concretizzi.</a:t>
            </a:r>
            <a:endParaRPr lang="en-US" sz="1200" dirty="0">
              <a:latin typeface="Century Gothic"/>
              <a:cs typeface="Arial"/>
            </a:endParaRPr>
          </a:p>
          <a:p>
            <a:pPr marL="0" indent="0">
              <a:spcBef>
                <a:spcPts val="1200"/>
              </a:spcBef>
              <a:spcAft>
                <a:spcPts val="200"/>
              </a:spcAft>
              <a:buNone/>
            </a:pPr>
            <a:r>
              <a:rPr lang="it-IT" sz="1200" dirty="0">
                <a:latin typeface="Century Gothic"/>
                <a:cs typeface="Arial"/>
              </a:rPr>
              <a:t>Il </a:t>
            </a:r>
            <a:r>
              <a:rPr lang="it-IT" sz="1200" b="1" dirty="0">
                <a:latin typeface="Century Gothic"/>
                <a:cs typeface="Arial"/>
              </a:rPr>
              <a:t>buyer </a:t>
            </a:r>
            <a:r>
              <a:rPr lang="it-IT" sz="1200" dirty="0">
                <a:latin typeface="Century Gothic"/>
                <a:cs typeface="Arial"/>
              </a:rPr>
              <a:t>sarà incentivato a fare il </a:t>
            </a:r>
            <a:r>
              <a:rPr lang="it-IT" sz="1200" b="1" dirty="0">
                <a:latin typeface="Century Gothic"/>
                <a:cs typeface="Arial"/>
              </a:rPr>
              <a:t>tour</a:t>
            </a:r>
            <a:r>
              <a:rPr lang="it-IT" sz="1200" dirty="0">
                <a:latin typeface="Century Gothic"/>
                <a:cs typeface="Arial"/>
              </a:rPr>
              <a:t>, perché il suo </a:t>
            </a:r>
            <a:r>
              <a:rPr lang="it-IT" sz="1200" b="1" dirty="0">
                <a:latin typeface="Century Gothic"/>
                <a:cs typeface="Arial"/>
              </a:rPr>
              <a:t>costo</a:t>
            </a:r>
            <a:r>
              <a:rPr lang="it-IT" sz="1200" dirty="0">
                <a:latin typeface="Century Gothic"/>
                <a:cs typeface="Arial"/>
              </a:rPr>
              <a:t> sarà </a:t>
            </a:r>
            <a:r>
              <a:rPr lang="it-IT" sz="1200" b="1" dirty="0">
                <a:latin typeface="Century Gothic"/>
                <a:cs typeface="Arial"/>
              </a:rPr>
              <a:t>rimborsato </a:t>
            </a:r>
            <a:r>
              <a:rPr lang="it-IT" sz="1200" dirty="0">
                <a:latin typeface="Century Gothic"/>
                <a:cs typeface="Arial"/>
              </a:rPr>
              <a:t>al momento che si concretizza l’acquisto dei prodotti relativi alle aziende visitate.</a:t>
            </a:r>
            <a:endParaRPr lang="it-IT" sz="1200" dirty="0">
              <a:latin typeface="Century Gothic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65669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ABF56B1-8018-3518-51BF-07707A437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255" y="392044"/>
            <a:ext cx="45591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err="1">
                <a:ln w="22225">
                  <a:solidFill>
                    <a:srgbClr val="FFFFFF"/>
                  </a:solidFill>
                </a:ln>
                <a:solidFill>
                  <a:srgbClr val="047F40"/>
                </a:solidFill>
                <a:latin typeface="Century Gothic"/>
              </a:rPr>
              <a:t>Operatività</a:t>
            </a:r>
            <a:r>
              <a:rPr lang="en-US" sz="3600" b="1" dirty="0">
                <a:ln w="22225">
                  <a:solidFill>
                    <a:srgbClr val="FFFFFF"/>
                  </a:solidFill>
                </a:ln>
                <a:solidFill>
                  <a:srgbClr val="047F40"/>
                </a:solidFill>
                <a:latin typeface="Century Gothic"/>
              </a:rPr>
              <a:t> </a:t>
            </a:r>
            <a:r>
              <a:rPr lang="en-US" sz="3600" b="1" err="1">
                <a:ln w="22225">
                  <a:solidFill>
                    <a:srgbClr val="FFFFFF"/>
                  </a:solidFill>
                </a:ln>
                <a:solidFill>
                  <a:srgbClr val="047F40"/>
                </a:solidFill>
                <a:latin typeface="Century Gothic"/>
              </a:rPr>
              <a:t>della</a:t>
            </a:r>
            <a:br>
              <a:rPr lang="en-US" sz="3600" b="1" dirty="0">
                <a:ln w="22225">
                  <a:solidFill>
                    <a:srgbClr val="FFFFFF"/>
                  </a:solidFill>
                </a:ln>
                <a:latin typeface="Century Gothic"/>
              </a:rPr>
            </a:br>
            <a:r>
              <a:rPr lang="en-US" sz="3600" b="1" dirty="0">
                <a:ln w="22225">
                  <a:solidFill>
                    <a:srgbClr val="FFFFFF"/>
                  </a:solidFill>
                </a:ln>
                <a:solidFill>
                  <a:srgbClr val="047F40"/>
                </a:solidFill>
                <a:latin typeface="Century Gothic"/>
              </a:rPr>
              <a:t>Happy Food Italy</a:t>
            </a:r>
            <a:endParaRPr lang="en-US" sz="3600" b="1" dirty="0">
              <a:ln w="22225">
                <a:solidFill>
                  <a:srgbClr val="FFFFFF"/>
                </a:solidFill>
              </a:ln>
              <a:solidFill>
                <a:srgbClr val="047F40"/>
              </a:solidFill>
              <a:latin typeface="Century Gothic"/>
              <a:ea typeface="Calibri Light"/>
              <a:cs typeface="Calibri Light"/>
            </a:endParaRPr>
          </a:p>
        </p:txBody>
      </p:sp>
      <p:sp>
        <p:nvSpPr>
          <p:cNvPr id="1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rgbClr val="047F40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11" descr="Immagine che contiene aria aperta, nuvola, albero, edificio&#10;&#10;Descrizione generata automaticamente">
            <a:extLst>
              <a:ext uri="{FF2B5EF4-FFF2-40B4-BE49-F238E27FC236}">
                <a16:creationId xmlns:a16="http://schemas.microsoft.com/office/drawing/2014/main" id="{4D83AE77-EDC0-5498-CFC1-B06ACE77C7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3" r="26413"/>
          <a:stretch/>
        </p:blipFill>
        <p:spPr>
          <a:xfrm>
            <a:off x="5311702" y="10"/>
            <a:ext cx="6876080" cy="6857997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ACFC168-42CB-8CB9-0E63-B9F70F6EB3F7}"/>
              </a:ext>
            </a:extLst>
          </p:cNvPr>
          <p:cNvSpPr txBox="1"/>
          <p:nvPr/>
        </p:nvSpPr>
        <p:spPr>
          <a:xfrm>
            <a:off x="638174" y="2924175"/>
            <a:ext cx="389572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b="1" err="1">
                <a:latin typeface="Century Gothic"/>
              </a:rPr>
              <a:t>Ricerca</a:t>
            </a:r>
            <a:r>
              <a:rPr lang="en-US" sz="1400" b="1" dirty="0">
                <a:latin typeface="Century Gothic"/>
              </a:rPr>
              <a:t> </a:t>
            </a:r>
            <a:r>
              <a:rPr lang="en-US" sz="1400" b="1" err="1">
                <a:latin typeface="Century Gothic"/>
              </a:rPr>
              <a:t>dei</a:t>
            </a:r>
            <a:r>
              <a:rPr lang="en-US" sz="1400" b="1" dirty="0">
                <a:latin typeface="Century Gothic"/>
              </a:rPr>
              <a:t> </a:t>
            </a:r>
            <a:r>
              <a:rPr lang="en-US" sz="1400" b="1" err="1">
                <a:latin typeface="Century Gothic"/>
              </a:rPr>
              <a:t>produttori</a:t>
            </a:r>
            <a:r>
              <a:rPr lang="en-US" sz="1400" b="1" dirty="0">
                <a:latin typeface="Century Gothic"/>
              </a:rPr>
              <a:t> </a:t>
            </a:r>
            <a:r>
              <a:rPr lang="en-US" sz="1400" b="1" err="1">
                <a:latin typeface="Century Gothic"/>
              </a:rPr>
              <a:t>idonei</a:t>
            </a:r>
            <a:r>
              <a:rPr lang="en-US" sz="1400" b="1" dirty="0">
                <a:latin typeface="Century Gothic"/>
              </a:rPr>
              <a:t> </a:t>
            </a:r>
            <a:r>
              <a:rPr lang="en-US" sz="1400" b="1" err="1">
                <a:latin typeface="Century Gothic"/>
              </a:rPr>
              <a:t>all’export</a:t>
            </a:r>
            <a:endParaRPr lang="it-IT" err="1">
              <a:latin typeface="Century Gothic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88349BA-590A-605B-68E1-307FA10849E5}"/>
              </a:ext>
            </a:extLst>
          </p:cNvPr>
          <p:cNvSpPr txBox="1"/>
          <p:nvPr/>
        </p:nvSpPr>
        <p:spPr>
          <a:xfrm>
            <a:off x="923924" y="3381375"/>
            <a:ext cx="405765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latin typeface="Century Gothic"/>
                <a:ea typeface="Calibri"/>
                <a:cs typeface="Calibri"/>
              </a:rPr>
              <a:t>Convention con </a:t>
            </a:r>
            <a:r>
              <a:rPr lang="en-US" sz="1100" dirty="0" err="1">
                <a:latin typeface="Century Gothic"/>
                <a:ea typeface="Calibri"/>
                <a:cs typeface="Calibri"/>
              </a:rPr>
              <a:t>aziende</a:t>
            </a:r>
            <a:r>
              <a:rPr lang="en-US" sz="1100" dirty="0">
                <a:latin typeface="Century Gothic"/>
                <a:ea typeface="Calibri"/>
                <a:cs typeface="Calibri"/>
              </a:rPr>
              <a:t> </a:t>
            </a:r>
            <a:r>
              <a:rPr lang="en-US" sz="1100" dirty="0" err="1">
                <a:latin typeface="Century Gothic"/>
                <a:ea typeface="Calibri"/>
                <a:cs typeface="Calibri"/>
              </a:rPr>
              <a:t>alimentari</a:t>
            </a:r>
            <a:r>
              <a:rPr lang="en-US" sz="1100" dirty="0">
                <a:latin typeface="Century Gothic"/>
                <a:ea typeface="Calibri"/>
                <a:cs typeface="Calibri"/>
              </a:rPr>
              <a:t> (</a:t>
            </a:r>
            <a:r>
              <a:rPr lang="en-US" sz="1100" dirty="0" err="1">
                <a:latin typeface="Century Gothic"/>
                <a:ea typeface="Calibri"/>
                <a:cs typeface="Calibri"/>
              </a:rPr>
              <a:t>incontri</a:t>
            </a:r>
            <a:r>
              <a:rPr lang="en-US" sz="1100" dirty="0">
                <a:latin typeface="Century Gothic"/>
                <a:ea typeface="Calibri"/>
                <a:cs typeface="Calibri"/>
              </a:rPr>
              <a:t> con le</a:t>
            </a:r>
            <a:endParaRPr lang="it-IT" dirty="0">
              <a:latin typeface="Calibri" panose="020F0502020204030204"/>
              <a:ea typeface="Calibri"/>
              <a:cs typeface="Calibri"/>
            </a:endParaRPr>
          </a:p>
          <a:p>
            <a:r>
              <a:rPr lang="en-US" sz="1100" dirty="0" err="1">
                <a:latin typeface="Century Gothic"/>
                <a:ea typeface="Calibri"/>
                <a:cs typeface="Calibri"/>
              </a:rPr>
              <a:t>aziende</a:t>
            </a:r>
            <a:r>
              <a:rPr lang="en-US" sz="1100" dirty="0">
                <a:latin typeface="Century Gothic"/>
                <a:ea typeface="Calibri"/>
                <a:cs typeface="Calibri"/>
              </a:rPr>
              <a:t> </a:t>
            </a:r>
            <a:r>
              <a:rPr lang="en-US" sz="1100" dirty="0" err="1">
                <a:latin typeface="Century Gothic"/>
                <a:ea typeface="Calibri"/>
                <a:cs typeface="Calibri"/>
              </a:rPr>
              <a:t>italiane</a:t>
            </a:r>
            <a:r>
              <a:rPr lang="en-US" sz="1100" dirty="0">
                <a:latin typeface="Century Gothic"/>
                <a:ea typeface="Calibri"/>
                <a:cs typeface="Calibri"/>
              </a:rPr>
              <a:t> per dare </a:t>
            </a:r>
            <a:r>
              <a:rPr lang="en-US" sz="1100" dirty="0" err="1">
                <a:latin typeface="Century Gothic"/>
                <a:ea typeface="Calibri"/>
                <a:cs typeface="Calibri"/>
              </a:rPr>
              <a:t>informazioni</a:t>
            </a:r>
            <a:r>
              <a:rPr lang="en-US" sz="1100" dirty="0">
                <a:latin typeface="Century Gothic"/>
                <a:ea typeface="Calibri"/>
                <a:cs typeface="Calibri"/>
              </a:rPr>
              <a:t> </a:t>
            </a:r>
            <a:r>
              <a:rPr lang="en-US" sz="1100" dirty="0" err="1">
                <a:latin typeface="Century Gothic"/>
                <a:ea typeface="Calibri"/>
                <a:cs typeface="Calibri"/>
              </a:rPr>
              <a:t>sull'approcciare</a:t>
            </a:r>
            <a:r>
              <a:rPr lang="en-US" sz="1100" dirty="0">
                <a:latin typeface="Century Gothic"/>
                <a:ea typeface="Calibri"/>
                <a:cs typeface="Calibri"/>
              </a:rPr>
              <a:t> </a:t>
            </a:r>
            <a:endParaRPr lang="it-IT" dirty="0">
              <a:latin typeface="Calibri" panose="020F0502020204030204"/>
              <a:ea typeface="Calibri"/>
              <a:cs typeface="Calibri"/>
            </a:endParaRPr>
          </a:p>
          <a:p>
            <a:r>
              <a:rPr lang="en-US" sz="1100" dirty="0">
                <a:latin typeface="Century Gothic"/>
                <a:ea typeface="Calibri"/>
                <a:cs typeface="Calibri"/>
              </a:rPr>
              <a:t>del </a:t>
            </a:r>
            <a:r>
              <a:rPr lang="en-US" sz="1100" dirty="0" err="1">
                <a:latin typeface="Century Gothic"/>
                <a:ea typeface="Calibri"/>
                <a:cs typeface="Calibri"/>
              </a:rPr>
              <a:t>mercato</a:t>
            </a:r>
            <a:r>
              <a:rPr lang="en-US" sz="1100" dirty="0">
                <a:latin typeface="Century Gothic"/>
                <a:ea typeface="Calibri"/>
                <a:cs typeface="Calibri"/>
              </a:rPr>
              <a:t> estero e le sue </a:t>
            </a:r>
            <a:r>
              <a:rPr lang="en-US" sz="1100" dirty="0" err="1">
                <a:latin typeface="Century Gothic"/>
                <a:ea typeface="Calibri"/>
                <a:cs typeface="Calibri"/>
              </a:rPr>
              <a:t>potenzialità</a:t>
            </a:r>
            <a:r>
              <a:rPr lang="en-US" sz="1100" dirty="0">
                <a:latin typeface="Century Gothic"/>
                <a:ea typeface="Calibri"/>
                <a:cs typeface="Calibri"/>
              </a:rPr>
              <a:t> e </a:t>
            </a:r>
            <a:r>
              <a:rPr lang="en-US" sz="1100" dirty="0" err="1">
                <a:latin typeface="Century Gothic"/>
                <a:ea typeface="Calibri"/>
                <a:cs typeface="Calibri"/>
              </a:rPr>
              <a:t>capire</a:t>
            </a:r>
            <a:r>
              <a:rPr lang="en-US" sz="1100" dirty="0">
                <a:latin typeface="Century Gothic"/>
                <a:ea typeface="Calibri"/>
                <a:cs typeface="Calibri"/>
              </a:rPr>
              <a:t> se è </a:t>
            </a:r>
            <a:r>
              <a:rPr lang="en-US" sz="1100" dirty="0" err="1">
                <a:latin typeface="Century Gothic"/>
                <a:ea typeface="Calibri"/>
                <a:cs typeface="Calibri"/>
              </a:rPr>
              <a:t>pronta</a:t>
            </a:r>
            <a:r>
              <a:rPr lang="en-US" sz="1100" dirty="0">
                <a:latin typeface="Century Gothic"/>
                <a:ea typeface="Calibri"/>
                <a:cs typeface="Calibri"/>
              </a:rPr>
              <a:t> o no per </a:t>
            </a:r>
            <a:r>
              <a:rPr lang="en-US" sz="1100" dirty="0" err="1">
                <a:latin typeface="Century Gothic"/>
                <a:ea typeface="Calibri"/>
                <a:cs typeface="Calibri"/>
              </a:rPr>
              <a:t>l'export</a:t>
            </a:r>
            <a:r>
              <a:rPr lang="en-US" sz="1100" dirty="0">
                <a:latin typeface="Century Gothic"/>
                <a:ea typeface="Calibri"/>
                <a:cs typeface="Calibri"/>
              </a:rPr>
              <a:t>);</a:t>
            </a:r>
            <a:endParaRPr lang="it-IT">
              <a:ea typeface="Calibri"/>
              <a:cs typeface="Calibri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7CE9D8C-3F3D-1D70-A602-FACBE712965A}"/>
              </a:ext>
            </a:extLst>
          </p:cNvPr>
          <p:cNvSpPr txBox="1"/>
          <p:nvPr/>
        </p:nvSpPr>
        <p:spPr>
          <a:xfrm>
            <a:off x="638174" y="4533899"/>
            <a:ext cx="359092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b="1" dirty="0" err="1">
                <a:latin typeface="Century Gothic"/>
              </a:rPr>
              <a:t>Sostegno</a:t>
            </a:r>
            <a:r>
              <a:rPr lang="en-US" sz="1400" b="1" dirty="0">
                <a:latin typeface="Century Gothic"/>
              </a:rPr>
              <a:t> </a:t>
            </a:r>
            <a:r>
              <a:rPr lang="en-US" sz="1400" b="1" dirty="0" err="1">
                <a:latin typeface="Century Gothic"/>
              </a:rPr>
              <a:t>nell'esportazione</a:t>
            </a:r>
            <a:r>
              <a:rPr lang="en-US" sz="1400" b="1" dirty="0">
                <a:latin typeface="Century Gothic"/>
              </a:rPr>
              <a:t> </a:t>
            </a:r>
            <a:r>
              <a:rPr lang="en-US" sz="1400" b="1" dirty="0" err="1">
                <a:latin typeface="Century Gothic"/>
              </a:rPr>
              <a:t>dei</a:t>
            </a:r>
            <a:r>
              <a:rPr lang="en-US" sz="1400" b="1" dirty="0">
                <a:latin typeface="Century Gothic"/>
              </a:rPr>
              <a:t> </a:t>
            </a:r>
            <a:r>
              <a:rPr lang="en-US" sz="1400" b="1" dirty="0" err="1">
                <a:latin typeface="Century Gothic"/>
              </a:rPr>
              <a:t>prodotti</a:t>
            </a:r>
            <a:r>
              <a:rPr lang="en-US" sz="1400" b="1" dirty="0">
                <a:latin typeface="Century Gothic"/>
              </a:rPr>
              <a:t> </a:t>
            </a:r>
            <a:r>
              <a:rPr lang="en-US" sz="1400" b="1" dirty="0" err="1">
                <a:latin typeface="Century Gothic"/>
              </a:rPr>
              <a:t>marchigiani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DFA244F-67C0-1364-7E64-70837592348A}"/>
              </a:ext>
            </a:extLst>
          </p:cNvPr>
          <p:cNvSpPr txBox="1"/>
          <p:nvPr/>
        </p:nvSpPr>
        <p:spPr>
          <a:xfrm>
            <a:off x="923924" y="5210174"/>
            <a:ext cx="378142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100" dirty="0">
                <a:latin typeface="Century Gothic"/>
                <a:ea typeface="Calibri"/>
                <a:cs typeface="Calibri"/>
              </a:rPr>
              <a:t>La Happy Food </a:t>
            </a:r>
            <a:r>
              <a:rPr lang="it-IT" sz="1100" err="1">
                <a:latin typeface="Century Gothic"/>
                <a:ea typeface="Calibri"/>
                <a:cs typeface="Calibri"/>
              </a:rPr>
              <a:t>Italy</a:t>
            </a:r>
            <a:r>
              <a:rPr lang="it-IT" sz="1100" dirty="0">
                <a:latin typeface="Century Gothic"/>
                <a:ea typeface="Calibri"/>
                <a:cs typeface="Calibri"/>
              </a:rPr>
              <a:t> sostiene le aziende marchigiane nella parte burocratica e provvede a tutto il processo di esportazione dei prodotti, fino alla conclusione della vendita</a:t>
            </a:r>
            <a:endParaRPr lang="it-IT" sz="1100" dirty="0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60599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956299-FD39-4C18-8556-F156FAB50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5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732C239-1C19-4C9B-8E41-11CA54A6F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2987" y="757809"/>
            <a:ext cx="6251110" cy="13068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dirty="0">
                <a:ln w="22225">
                  <a:solidFill>
                    <a:srgbClr val="FFFFFF"/>
                  </a:solidFill>
                </a:ln>
                <a:solidFill>
                  <a:srgbClr val="047F40"/>
                </a:solidFill>
                <a:latin typeface="Century Gothic"/>
              </a:rPr>
              <a:t>Cosa </a:t>
            </a:r>
            <a:r>
              <a:rPr lang="en-US" sz="3600" b="1" err="1">
                <a:ln w="22225">
                  <a:solidFill>
                    <a:srgbClr val="FFFFFF"/>
                  </a:solidFill>
                </a:ln>
                <a:solidFill>
                  <a:srgbClr val="047F40"/>
                </a:solidFill>
                <a:latin typeface="Century Gothic"/>
              </a:rPr>
              <a:t>chiediamo</a:t>
            </a:r>
            <a:r>
              <a:rPr lang="en-US" sz="3600" b="1" dirty="0">
                <a:ln w="22225">
                  <a:solidFill>
                    <a:srgbClr val="FFFFFF"/>
                  </a:solidFill>
                </a:ln>
                <a:solidFill>
                  <a:srgbClr val="047F40"/>
                </a:solidFill>
                <a:latin typeface="Century Gothic"/>
              </a:rPr>
              <a:t> alle </a:t>
            </a:r>
            <a:r>
              <a:rPr lang="en-US" sz="3600" b="1" err="1">
                <a:ln w="22225">
                  <a:solidFill>
                    <a:srgbClr val="FFFFFF"/>
                  </a:solidFill>
                </a:ln>
                <a:solidFill>
                  <a:srgbClr val="047F40"/>
                </a:solidFill>
                <a:latin typeface="Century Gothic"/>
              </a:rPr>
              <a:t>istituzioni</a:t>
            </a:r>
            <a:r>
              <a:rPr lang="en-US" sz="3600" b="1" dirty="0">
                <a:ln w="22225">
                  <a:solidFill>
                    <a:srgbClr val="FFFFFF"/>
                  </a:solidFill>
                </a:ln>
                <a:solidFill>
                  <a:srgbClr val="047F40"/>
                </a:solidFill>
                <a:latin typeface="Century Gothic"/>
              </a:rPr>
              <a:t> </a:t>
            </a:r>
            <a:r>
              <a:rPr lang="en-US" sz="3600" b="1" err="1">
                <a:ln w="22225">
                  <a:solidFill>
                    <a:srgbClr val="FFFFFF"/>
                  </a:solidFill>
                </a:ln>
                <a:solidFill>
                  <a:srgbClr val="047F40"/>
                </a:solidFill>
                <a:latin typeface="Century Gothic"/>
              </a:rPr>
              <a:t>marchigiane</a:t>
            </a:r>
            <a:endParaRPr lang="en-US" sz="3600" b="1" err="1">
              <a:ln w="22225">
                <a:solidFill>
                  <a:srgbClr val="FFFFFF"/>
                </a:solidFill>
              </a:ln>
              <a:solidFill>
                <a:srgbClr val="047F40"/>
              </a:solidFill>
              <a:ea typeface="Calibri Light"/>
              <a:cs typeface="Calibri Light"/>
            </a:endParaRPr>
          </a:p>
        </p:txBody>
      </p:sp>
      <p:pic>
        <p:nvPicPr>
          <p:cNvPr id="35" name="Picture 11" descr="Immagine che contiene edificio, cielo, sala giochi, nuvola&#10;&#10;Descrizione generata automaticamente">
            <a:extLst>
              <a:ext uri="{FF2B5EF4-FFF2-40B4-BE49-F238E27FC236}">
                <a16:creationId xmlns:a16="http://schemas.microsoft.com/office/drawing/2014/main" id="{C979D3FF-7EFE-9D05-4286-9846DE166C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70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4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rgbClr val="047F40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47BFD94-23C8-55C4-7F68-2DE70DBF62FA}"/>
              </a:ext>
            </a:extLst>
          </p:cNvPr>
          <p:cNvSpPr txBox="1"/>
          <p:nvPr/>
        </p:nvSpPr>
        <p:spPr>
          <a:xfrm>
            <a:off x="5297762" y="2706624"/>
            <a:ext cx="6251110" cy="348386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marL="309245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/>
              <a:t>Possibilità ad avere fondi per la realizzazione del progetto</a:t>
            </a:r>
          </a:p>
          <a:p>
            <a:pPr marL="80645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b="1"/>
          </a:p>
          <a:p>
            <a:pPr marL="309245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/>
              <a:t>Avere il patrocinio  della Camera di Commercio e della Regione Marche da mettere sugli inviti e nel sito istituzionale aziendale</a:t>
            </a:r>
          </a:p>
          <a:p>
            <a:pPr marL="309245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b="1"/>
          </a:p>
          <a:p>
            <a:pPr marL="309245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/>
              <a:t>Contributi per abbattimento dei costi di viaggio per i buyer esteri</a:t>
            </a:r>
          </a:p>
          <a:p>
            <a:pPr marL="309245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b="1"/>
          </a:p>
          <a:p>
            <a:pPr marL="309245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/>
              <a:t>Divulgazione del progetto tramite le Camere di Commercio Italiane nel mondo</a:t>
            </a:r>
          </a:p>
          <a:p>
            <a:pPr marL="80645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b="1"/>
          </a:p>
          <a:p>
            <a:pPr marL="309245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/>
              <a:t>Ricerca e invito di importatori a partecipare al Tour</a:t>
            </a:r>
          </a:p>
          <a:p>
            <a:pPr marL="309245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b="1"/>
          </a:p>
          <a:p>
            <a:pPr marL="309245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/>
              <a:t>Fare convention con le aziende marchigiane del food per la presentazione del progetto</a:t>
            </a:r>
          </a:p>
        </p:txBody>
      </p:sp>
    </p:spTree>
    <p:extLst>
      <p:ext uri="{BB962C8B-B14F-4D97-AF65-F5344CB8AC3E}">
        <p14:creationId xmlns:p14="http://schemas.microsoft.com/office/powerpoint/2010/main" val="475069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A175A65-42BE-4FDF-8AD0-5AC1CB946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Immagine che contiene erba, aria aperta, pianta, albero&#10;&#10;Descrizione generata automaticamente">
            <a:extLst>
              <a:ext uri="{FF2B5EF4-FFF2-40B4-BE49-F238E27FC236}">
                <a16:creationId xmlns:a16="http://schemas.microsoft.com/office/drawing/2014/main" id="{039BAA4D-D5DF-3F0B-3017-2CD70E7AE0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44" b="7944"/>
          <a:stretch/>
        </p:blipFill>
        <p:spPr>
          <a:xfrm>
            <a:off x="20" y="-3"/>
            <a:ext cx="12188762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86BE13B-44E8-B544-4F7B-4E77AFC58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239" y="348263"/>
            <a:ext cx="8858456" cy="12783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latin typeface="Century Gothic"/>
              </a:rPr>
              <a:t>LE NOSTRE SEDI</a:t>
            </a:r>
            <a:br>
              <a:rPr lang="en-US" sz="4000" dirty="0">
                <a:latin typeface="Century Gothic"/>
              </a:rPr>
            </a:br>
            <a:r>
              <a:rPr lang="en-US" sz="4000" kern="1200" dirty="0">
                <a:latin typeface="Century Gothic"/>
              </a:rPr>
              <a:t>NEL MONDO</a:t>
            </a:r>
          </a:p>
        </p:txBody>
      </p:sp>
      <p:sp>
        <p:nvSpPr>
          <p:cNvPr id="5" name="CasellaDiTesto 2">
            <a:extLst>
              <a:ext uri="{FF2B5EF4-FFF2-40B4-BE49-F238E27FC236}">
                <a16:creationId xmlns:a16="http://schemas.microsoft.com/office/drawing/2014/main" id="{DB5E4745-E0A0-3EB3-90CC-CBF5AFF639BE}"/>
              </a:ext>
            </a:extLst>
          </p:cNvPr>
          <p:cNvSpPr txBox="1"/>
          <p:nvPr/>
        </p:nvSpPr>
        <p:spPr>
          <a:xfrm>
            <a:off x="3666914" y="3152362"/>
            <a:ext cx="2724356" cy="258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>
              <a:lnSpc>
                <a:spcPct val="90000"/>
              </a:lnSpc>
              <a:spcBef>
                <a:spcPts val="1000"/>
              </a:spcBef>
            </a:pPr>
            <a:r>
              <a:rPr lang="en-US" sz="1400" b="1" kern="1200" cap="all" dirty="0">
                <a:latin typeface="Century Gothic"/>
              </a:rPr>
              <a:t>China</a:t>
            </a:r>
            <a:endParaRPr lang="en-US" sz="1400" b="1" kern="1200" dirty="0">
              <a:latin typeface="Century Gothic"/>
            </a:endParaRP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endParaRPr lang="en-US" sz="1400" b="1" cap="all" dirty="0">
              <a:latin typeface="Century Gothic"/>
            </a:endParaRPr>
          </a:p>
          <a:p>
            <a:pPr defTabSz="914400" fontAlgn="base">
              <a:lnSpc>
                <a:spcPct val="90000"/>
              </a:lnSpc>
              <a:spcBef>
                <a:spcPts val="1000"/>
              </a:spcBef>
            </a:pPr>
            <a:r>
              <a:rPr lang="en-US" sz="1200" b="1" kern="1200" err="1">
                <a:latin typeface="Century Gothic"/>
              </a:rPr>
              <a:t>Sede</a:t>
            </a:r>
            <a:r>
              <a:rPr lang="en-US" sz="1200" b="1" kern="1200" dirty="0">
                <a:latin typeface="Century Gothic"/>
              </a:rPr>
              <a:t> Legale</a:t>
            </a:r>
          </a:p>
          <a:p>
            <a:pPr defTabSz="914400" fontAlgn="base">
              <a:lnSpc>
                <a:spcPct val="90000"/>
              </a:lnSpc>
              <a:spcBef>
                <a:spcPts val="1000"/>
              </a:spcBef>
            </a:pPr>
            <a:r>
              <a:rPr lang="en-US" sz="1200" b="1" kern="1200" dirty="0">
                <a:latin typeface="Century Gothic"/>
              </a:rPr>
              <a:t>Happy Gourmet Planet Catering </a:t>
            </a:r>
            <a:r>
              <a:rPr lang="en-US" sz="1200" b="1" kern="1200" err="1">
                <a:latin typeface="Century Gothic"/>
              </a:rPr>
              <a:t>Menagement</a:t>
            </a:r>
            <a:r>
              <a:rPr lang="en-US" sz="1200" b="1" kern="1200" dirty="0">
                <a:latin typeface="Century Gothic"/>
              </a:rPr>
              <a:t> Co., Ltd</a:t>
            </a:r>
          </a:p>
          <a:p>
            <a:pPr defTabSz="914400" fontAlgn="base">
              <a:lnSpc>
                <a:spcPct val="90000"/>
              </a:lnSpc>
              <a:spcBef>
                <a:spcPts val="1000"/>
              </a:spcBef>
            </a:pPr>
            <a:r>
              <a:rPr lang="en-US" sz="1200" b="1" kern="1200" dirty="0">
                <a:latin typeface="Century Gothic"/>
              </a:rPr>
              <a:t>No.106A, B4 Building Cultural Park</a:t>
            </a:r>
          </a:p>
          <a:p>
            <a:pPr defTabSz="914400" fontAlgn="base">
              <a:lnSpc>
                <a:spcPct val="90000"/>
              </a:lnSpc>
              <a:spcBef>
                <a:spcPts val="1000"/>
              </a:spcBef>
            </a:pPr>
            <a:r>
              <a:rPr lang="en-US" sz="1200" b="1" kern="1200" err="1">
                <a:latin typeface="Century Gothic"/>
              </a:rPr>
              <a:t>Pingtang</a:t>
            </a:r>
            <a:r>
              <a:rPr lang="en-US" sz="1200" b="1" kern="1200" dirty="0">
                <a:latin typeface="Century Gothic"/>
              </a:rPr>
              <a:t> Street, Yuelu</a:t>
            </a:r>
          </a:p>
          <a:p>
            <a:pPr defTabSz="914400" fontAlgn="base">
              <a:lnSpc>
                <a:spcPct val="90000"/>
              </a:lnSpc>
              <a:spcBef>
                <a:spcPts val="1000"/>
              </a:spcBef>
            </a:pPr>
            <a:r>
              <a:rPr lang="en-US" sz="1200" b="1" kern="1200" dirty="0">
                <a:latin typeface="Century Gothic"/>
              </a:rPr>
              <a:t>District Changsha </a:t>
            </a:r>
            <a:r>
              <a:rPr lang="en-US" sz="1200" b="1" dirty="0">
                <a:latin typeface="Century Gothic"/>
              </a:rPr>
              <a:t>City China</a:t>
            </a:r>
            <a:endParaRPr lang="en-US" sz="1200" b="1" kern="1200" dirty="0">
              <a:latin typeface="Century Gothic"/>
            </a:endParaRPr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1B95684C-1923-BD52-6F0C-D7730A1EEF27}"/>
              </a:ext>
            </a:extLst>
          </p:cNvPr>
          <p:cNvSpPr txBox="1"/>
          <p:nvPr/>
        </p:nvSpPr>
        <p:spPr>
          <a:xfrm>
            <a:off x="554134" y="3153314"/>
            <a:ext cx="2826125" cy="27084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ts val="600"/>
              </a:spcAft>
            </a:pPr>
            <a:r>
              <a:rPr lang="it-IT" sz="1400" b="1" cap="all" dirty="0">
                <a:latin typeface="Century Gothic"/>
              </a:rPr>
              <a:t>Italia</a:t>
            </a:r>
            <a:endParaRPr lang="it-IT" sz="1400" b="1" dirty="0">
              <a:latin typeface="Century Gothic"/>
            </a:endParaRPr>
          </a:p>
          <a:p>
            <a:pPr>
              <a:spcAft>
                <a:spcPts val="600"/>
              </a:spcAft>
            </a:pPr>
            <a:endParaRPr lang="it-IT" sz="1400" b="1" cap="all" dirty="0">
              <a:latin typeface="Century Gothic"/>
            </a:endParaRPr>
          </a:p>
          <a:p>
            <a:pPr fontAlgn="base">
              <a:spcAft>
                <a:spcPts val="600"/>
              </a:spcAft>
            </a:pPr>
            <a:r>
              <a:rPr lang="it-IT" sz="1200" b="1" dirty="0">
                <a:latin typeface="Century Gothic"/>
              </a:rPr>
              <a:t>Sede legale</a:t>
            </a:r>
          </a:p>
          <a:p>
            <a:pPr fontAlgn="base">
              <a:spcAft>
                <a:spcPts val="600"/>
              </a:spcAft>
            </a:pPr>
            <a:r>
              <a:rPr lang="it-IT" sz="1200" b="1" dirty="0">
                <a:latin typeface="Century Gothic"/>
              </a:rPr>
              <a:t>Happy Food </a:t>
            </a:r>
            <a:r>
              <a:rPr lang="it-IT" sz="1200" b="1" err="1">
                <a:latin typeface="Century Gothic"/>
              </a:rPr>
              <a:t>Italy</a:t>
            </a:r>
            <a:r>
              <a:rPr lang="it-IT" sz="1200" b="1" dirty="0">
                <a:latin typeface="Century Gothic"/>
              </a:rPr>
              <a:t> S.r.l.</a:t>
            </a:r>
          </a:p>
          <a:p>
            <a:pPr fontAlgn="base">
              <a:spcAft>
                <a:spcPts val="600"/>
              </a:spcAft>
            </a:pPr>
            <a:r>
              <a:rPr lang="it-IT" sz="1200" b="1" dirty="0">
                <a:latin typeface="Century Gothic"/>
              </a:rPr>
              <a:t>Viale Don Minzoni, 3</a:t>
            </a:r>
          </a:p>
          <a:p>
            <a:pPr fontAlgn="base">
              <a:spcAft>
                <a:spcPts val="600"/>
              </a:spcAft>
            </a:pPr>
            <a:r>
              <a:rPr lang="it-IT" sz="1200" b="1" dirty="0">
                <a:latin typeface="Century Gothic"/>
              </a:rPr>
              <a:t>60035 Jesi (An) </a:t>
            </a:r>
            <a:r>
              <a:rPr lang="it-IT" sz="1200" b="1" err="1">
                <a:latin typeface="Century Gothic"/>
              </a:rPr>
              <a:t>Italy</a:t>
            </a:r>
            <a:endParaRPr lang="it-IT" sz="1200" b="1" dirty="0">
              <a:latin typeface="Century Gothic"/>
            </a:endParaRPr>
          </a:p>
          <a:p>
            <a:pPr fontAlgn="base">
              <a:spcAft>
                <a:spcPts val="600"/>
              </a:spcAft>
            </a:pPr>
            <a:r>
              <a:rPr lang="it-IT" sz="1200" b="1" dirty="0">
                <a:latin typeface="Century Gothic"/>
              </a:rPr>
              <a:t>Tel.+39 353 4419500</a:t>
            </a:r>
          </a:p>
          <a:p>
            <a:pPr fontAlgn="base">
              <a:spcAft>
                <a:spcPts val="600"/>
              </a:spcAft>
            </a:pPr>
            <a:r>
              <a:rPr lang="it-IT" sz="1200" b="1" err="1">
                <a:latin typeface="Century Gothic"/>
              </a:rPr>
              <a:t>Email:happyfooditalysrl@gmail.com</a:t>
            </a:r>
            <a:endParaRPr lang="it-IT" sz="1200" b="1" dirty="0">
              <a:latin typeface="Century Gothic"/>
            </a:endParaRPr>
          </a:p>
          <a:p>
            <a:pPr fontAlgn="base">
              <a:spcAft>
                <a:spcPts val="600"/>
              </a:spcAft>
            </a:pPr>
            <a:r>
              <a:rPr lang="it-IT" sz="1200" b="1" dirty="0">
                <a:latin typeface="Century Gothic"/>
              </a:rPr>
              <a:t>P. IVA 02774920421</a:t>
            </a:r>
            <a:endParaRPr lang="it-IT" sz="1300" b="1">
              <a:latin typeface="Century Gothic"/>
            </a:endParaRPr>
          </a:p>
          <a:p>
            <a:pPr fontAlgn="base">
              <a:spcAft>
                <a:spcPts val="600"/>
              </a:spcAft>
            </a:pPr>
            <a:endParaRPr lang="it-IT" sz="1300"/>
          </a:p>
        </p:txBody>
      </p:sp>
      <p:sp>
        <p:nvSpPr>
          <p:cNvPr id="6" name="CasellaDiTesto 3">
            <a:extLst>
              <a:ext uri="{FF2B5EF4-FFF2-40B4-BE49-F238E27FC236}">
                <a16:creationId xmlns:a16="http://schemas.microsoft.com/office/drawing/2014/main" id="{3DBF51DF-B836-0581-E977-B0C36A3648A0}"/>
              </a:ext>
            </a:extLst>
          </p:cNvPr>
          <p:cNvSpPr txBox="1"/>
          <p:nvPr/>
        </p:nvSpPr>
        <p:spPr>
          <a:xfrm>
            <a:off x="9328671" y="3100045"/>
            <a:ext cx="2675061" cy="20928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ts val="600"/>
              </a:spcAft>
            </a:pPr>
            <a:r>
              <a:rPr lang="it-IT" sz="1400" b="1" cap="all" dirty="0">
                <a:latin typeface="Century Gothic"/>
              </a:rPr>
              <a:t>THAILANDIA</a:t>
            </a:r>
            <a:endParaRPr lang="it-IT" sz="1400" b="1">
              <a:latin typeface="Century Gothic"/>
              <a:ea typeface="Calibri"/>
              <a:cs typeface="Calibri"/>
            </a:endParaRPr>
          </a:p>
          <a:p>
            <a:pPr>
              <a:spcAft>
                <a:spcPts val="600"/>
              </a:spcAft>
            </a:pPr>
            <a:endParaRPr lang="it-IT" sz="1400" b="1" cap="all" dirty="0">
              <a:latin typeface="Century Gothic"/>
            </a:endParaRPr>
          </a:p>
          <a:p>
            <a:pPr fontAlgn="base">
              <a:spcAft>
                <a:spcPts val="600"/>
              </a:spcAft>
            </a:pPr>
            <a:r>
              <a:rPr lang="it-IT" sz="1200" b="1" dirty="0">
                <a:latin typeface="Century Gothic"/>
              </a:rPr>
              <a:t>Ufficio di rappresentanza</a:t>
            </a:r>
            <a:endParaRPr lang="it-IT" sz="1200" b="1">
              <a:latin typeface="Century Gothic"/>
              <a:ea typeface="Calibri"/>
              <a:cs typeface="Calibri"/>
            </a:endParaRPr>
          </a:p>
          <a:p>
            <a:pPr fontAlgn="base">
              <a:spcAft>
                <a:spcPts val="600"/>
              </a:spcAft>
            </a:pPr>
            <a:r>
              <a:rPr lang="it-IT" sz="1200" b="1" err="1">
                <a:latin typeface="Century Gothic"/>
              </a:rPr>
              <a:t>Chamai</a:t>
            </a:r>
            <a:endParaRPr lang="it-IT" sz="1200" b="1">
              <a:latin typeface="Century Gothic"/>
              <a:ea typeface="Calibri"/>
              <a:cs typeface="Calibri"/>
            </a:endParaRPr>
          </a:p>
          <a:p>
            <a:pPr algn="l" fontAlgn="base">
              <a:spcAft>
                <a:spcPts val="600"/>
              </a:spcAft>
            </a:pPr>
            <a:r>
              <a:rPr lang="it-IT" sz="1200" b="1" i="0" dirty="0">
                <a:effectLst/>
                <a:latin typeface="Century Gothic"/>
                <a:ea typeface="Roboto"/>
                <a:cs typeface="Roboto"/>
              </a:rPr>
              <a:t>Provincia di </a:t>
            </a:r>
            <a:r>
              <a:rPr lang="it-IT" sz="1200" b="1" i="0" err="1">
                <a:effectLst/>
                <a:latin typeface="Century Gothic"/>
                <a:ea typeface="Roboto"/>
                <a:cs typeface="Roboto"/>
              </a:rPr>
              <a:t>Nakhon</a:t>
            </a:r>
            <a:r>
              <a:rPr lang="it-IT" sz="1200" b="1" i="0" dirty="0">
                <a:effectLst/>
                <a:latin typeface="Century Gothic"/>
                <a:ea typeface="Roboto"/>
                <a:cs typeface="Roboto"/>
              </a:rPr>
              <a:t> Si </a:t>
            </a:r>
            <a:r>
              <a:rPr lang="it-IT" sz="1200" b="1" i="0" err="1">
                <a:effectLst/>
                <a:latin typeface="Century Gothic"/>
                <a:ea typeface="Roboto"/>
                <a:cs typeface="Roboto"/>
              </a:rPr>
              <a:t>Thammarat</a:t>
            </a:r>
            <a:r>
              <a:rPr lang="it-IT" sz="1200" b="1" i="0" dirty="0">
                <a:effectLst/>
                <a:latin typeface="Century Gothic"/>
                <a:ea typeface="Roboto"/>
                <a:cs typeface="Roboto"/>
              </a:rPr>
              <a:t> 80110</a:t>
            </a:r>
          </a:p>
          <a:p>
            <a:pPr algn="l" fontAlgn="base">
              <a:spcAft>
                <a:spcPts val="600"/>
              </a:spcAft>
            </a:pPr>
            <a:r>
              <a:rPr lang="it-IT" sz="1200" b="1" i="0" dirty="0">
                <a:effectLst/>
                <a:latin typeface="Century Gothic"/>
                <a:ea typeface="Roboto"/>
                <a:cs typeface="Roboto"/>
              </a:rPr>
              <a:t>Thailandia</a:t>
            </a:r>
          </a:p>
          <a:p>
            <a:pPr fontAlgn="base">
              <a:spcAft>
                <a:spcPts val="600"/>
              </a:spcAft>
            </a:pPr>
            <a:r>
              <a:rPr lang="en-US" sz="1200" b="1" dirty="0">
                <a:latin typeface="Century Gothic"/>
              </a:rPr>
              <a:t>TEL. +66 09 94845656</a:t>
            </a:r>
            <a:endParaRPr lang="it-IT" sz="1200">
              <a:latin typeface="Century Gothic"/>
            </a:endParaRPr>
          </a:p>
        </p:txBody>
      </p:sp>
      <p:sp>
        <p:nvSpPr>
          <p:cNvPr id="7" name="CasellaDiTesto 4">
            <a:extLst>
              <a:ext uri="{FF2B5EF4-FFF2-40B4-BE49-F238E27FC236}">
                <a16:creationId xmlns:a16="http://schemas.microsoft.com/office/drawing/2014/main" id="{50400957-D836-878B-36F3-7192BD3E418A}"/>
              </a:ext>
            </a:extLst>
          </p:cNvPr>
          <p:cNvSpPr txBox="1"/>
          <p:nvPr/>
        </p:nvSpPr>
        <p:spPr>
          <a:xfrm>
            <a:off x="6613874" y="3151587"/>
            <a:ext cx="2303586" cy="21852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ts val="600"/>
              </a:spcAft>
            </a:pPr>
            <a:r>
              <a:rPr lang="it-IT" sz="1400" b="1" cap="all" dirty="0">
                <a:latin typeface="Century Gothic"/>
              </a:rPr>
              <a:t>America</a:t>
            </a:r>
            <a:endParaRPr lang="it-IT" sz="1400" b="1" dirty="0">
              <a:latin typeface="Century Gothic"/>
            </a:endParaRPr>
          </a:p>
          <a:p>
            <a:pPr>
              <a:spcAft>
                <a:spcPts val="600"/>
              </a:spcAft>
            </a:pPr>
            <a:endParaRPr lang="it-IT" sz="1400" b="1" cap="all" dirty="0">
              <a:latin typeface="Century Gothic"/>
            </a:endParaRPr>
          </a:p>
          <a:p>
            <a:pPr fontAlgn="base">
              <a:spcAft>
                <a:spcPts val="600"/>
              </a:spcAft>
            </a:pPr>
            <a:r>
              <a:rPr lang="it-IT" sz="1200" b="1" dirty="0">
                <a:latin typeface="Century Gothic"/>
              </a:rPr>
              <a:t>Ufficio di rappresentanza</a:t>
            </a:r>
          </a:p>
          <a:p>
            <a:pPr fontAlgn="base">
              <a:spcAft>
                <a:spcPts val="600"/>
              </a:spcAft>
            </a:pPr>
            <a:r>
              <a:rPr lang="it-IT" sz="1200" b="1" dirty="0">
                <a:latin typeface="Century Gothic"/>
              </a:rPr>
              <a:t>9135 Glen Moor LN</a:t>
            </a:r>
          </a:p>
          <a:p>
            <a:pPr fontAlgn="base">
              <a:spcAft>
                <a:spcPts val="600"/>
              </a:spcAft>
            </a:pPr>
            <a:r>
              <a:rPr lang="en-US" sz="1200" b="1" dirty="0">
                <a:latin typeface="Century Gothic"/>
              </a:rPr>
              <a:t>34668 Port Richey Florida </a:t>
            </a:r>
          </a:p>
          <a:p>
            <a:pPr fontAlgn="base">
              <a:spcAft>
                <a:spcPts val="600"/>
              </a:spcAft>
            </a:pPr>
            <a:r>
              <a:rPr lang="en-US" sz="1200" b="1" dirty="0">
                <a:latin typeface="Century Gothic"/>
              </a:rPr>
              <a:t>TEL. +1 727 505 0096</a:t>
            </a:r>
            <a:endParaRPr lang="it-IT" sz="1200" b="1" dirty="0">
              <a:latin typeface="Century Gothic"/>
            </a:endParaRPr>
          </a:p>
          <a:p>
            <a:pPr fontAlgn="base">
              <a:spcAft>
                <a:spcPts val="600"/>
              </a:spcAft>
            </a:pPr>
            <a:r>
              <a:rPr lang="en-US" sz="1200" b="1" dirty="0">
                <a:latin typeface="Century Gothic"/>
              </a:rPr>
              <a:t>United States of America</a:t>
            </a:r>
            <a:endParaRPr lang="it-IT" sz="1200" b="1">
              <a:latin typeface="Century Gothic"/>
            </a:endParaRPr>
          </a:p>
          <a:p>
            <a:pPr>
              <a:spcAft>
                <a:spcPts val="600"/>
              </a:spcAft>
            </a:pPr>
            <a:endParaRPr lang="it-IT" sz="1300"/>
          </a:p>
        </p:txBody>
      </p:sp>
      <p:pic>
        <p:nvPicPr>
          <p:cNvPr id="8" name="Immagine 7" descr="http://www.happyfooditaly.it/wp-content/uploads/2018/07/bandiere_ita.png">
            <a:extLst>
              <a:ext uri="{FF2B5EF4-FFF2-40B4-BE49-F238E27FC236}">
                <a16:creationId xmlns:a16="http://schemas.microsoft.com/office/drawing/2014/main" id="{C4FAFF84-A209-CC45-9A29-692BD28FB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3" y="2333625"/>
            <a:ext cx="590203" cy="571500"/>
          </a:xfrm>
          <a:prstGeom prst="rect">
            <a:avLst/>
          </a:prstGeom>
        </p:spPr>
      </p:pic>
      <p:pic>
        <p:nvPicPr>
          <p:cNvPr id="10" name="Immagine 9" descr="http://www.happyfooditaly.it/wp-content/uploads/2018/07/bandiere_chi.png">
            <a:extLst>
              <a:ext uri="{FF2B5EF4-FFF2-40B4-BE49-F238E27FC236}">
                <a16:creationId xmlns:a16="http://schemas.microsoft.com/office/drawing/2014/main" id="{33A32997-6DA7-6D6F-83BF-342323D3E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2363" y="2300288"/>
            <a:ext cx="600075" cy="600075"/>
          </a:xfrm>
          <a:prstGeom prst="rect">
            <a:avLst/>
          </a:prstGeom>
        </p:spPr>
      </p:pic>
      <p:pic>
        <p:nvPicPr>
          <p:cNvPr id="11" name="Immagine 10" descr="http://www.happyfooditaly.it/wp-content/uploads/2018/07/bandiere_usa.png">
            <a:extLst>
              <a:ext uri="{FF2B5EF4-FFF2-40B4-BE49-F238E27FC236}">
                <a16:creationId xmlns:a16="http://schemas.microsoft.com/office/drawing/2014/main" id="{2908C515-43D5-86E8-6992-E61D3A8A7F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5113" y="2300288"/>
            <a:ext cx="619644" cy="561975"/>
          </a:xfrm>
          <a:prstGeom prst="rect">
            <a:avLst/>
          </a:prstGeom>
        </p:spPr>
      </p:pic>
      <p:pic>
        <p:nvPicPr>
          <p:cNvPr id="12" name="Immagine 11" descr="Bandiera della Thailandia Icone del Computer - bandiera scaricare png -  Disegno png trasparente Marca png scaricare.">
            <a:extLst>
              <a:ext uri="{FF2B5EF4-FFF2-40B4-BE49-F238E27FC236}">
                <a16:creationId xmlns:a16="http://schemas.microsoft.com/office/drawing/2014/main" id="{019E0420-FC09-10F3-2C25-46EC4ECF86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9738" y="2305050"/>
            <a:ext cx="552076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837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1" baseType="lpstr">
      <vt:lpstr>Office Theme</vt:lpstr>
      <vt:lpstr>Presentazione standard di PowerPoint</vt:lpstr>
      <vt:lpstr>Happy Food Italy presenta...</vt:lpstr>
      <vt:lpstr>CHI SIAMO</vt:lpstr>
      <vt:lpstr>COSA OFFRIAMO</vt:lpstr>
      <vt:lpstr>In Viaggio nelle Marche</vt:lpstr>
      <vt:lpstr>Obbiettivi del Tour Enogastronomico</vt:lpstr>
      <vt:lpstr>Operatività della Happy Food Italy</vt:lpstr>
      <vt:lpstr>Cosa chiediamo alle istituzioni marchigiane</vt:lpstr>
      <vt:lpstr>LE NOSTRE SEDI NEL MONDO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/>
  <cp:lastModifiedBy/>
  <cp:revision>1578</cp:revision>
  <dcterms:created xsi:type="dcterms:W3CDTF">2024-01-05T18:38:57Z</dcterms:created>
  <dcterms:modified xsi:type="dcterms:W3CDTF">2024-01-07T13:37:12Z</dcterms:modified>
</cp:coreProperties>
</file>